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344" r:id="rId2"/>
    <p:sldId id="268" r:id="rId3"/>
    <p:sldId id="275" r:id="rId4"/>
    <p:sldId id="359" r:id="rId5"/>
    <p:sldId id="948" r:id="rId6"/>
    <p:sldId id="337" r:id="rId7"/>
    <p:sldId id="360" r:id="rId8"/>
    <p:sldId id="951" r:id="rId9"/>
    <p:sldId id="952" r:id="rId10"/>
    <p:sldId id="936" r:id="rId11"/>
    <p:sldId id="296" r:id="rId12"/>
    <p:sldId id="797" r:id="rId13"/>
    <p:sldId id="799" r:id="rId14"/>
    <p:sldId id="1000" r:id="rId15"/>
    <p:sldId id="997" r:id="rId16"/>
    <p:sldId id="999" r:id="rId17"/>
    <p:sldId id="1001" r:id="rId18"/>
    <p:sldId id="1003" r:id="rId19"/>
    <p:sldId id="1004" r:id="rId20"/>
    <p:sldId id="770" r:id="rId21"/>
    <p:sldId id="939" r:id="rId22"/>
    <p:sldId id="940" r:id="rId23"/>
    <p:sldId id="369" r:id="rId24"/>
    <p:sldId id="373" r:id="rId25"/>
    <p:sldId id="374" r:id="rId26"/>
    <p:sldId id="990" r:id="rId27"/>
    <p:sldId id="980" r:id="rId28"/>
    <p:sldId id="846" r:id="rId29"/>
    <p:sldId id="982" r:id="rId30"/>
    <p:sldId id="847" r:id="rId31"/>
    <p:sldId id="985" r:id="rId32"/>
    <p:sldId id="978" r:id="rId33"/>
    <p:sldId id="771" r:id="rId34"/>
    <p:sldId id="808" r:id="rId35"/>
    <p:sldId id="775" r:id="rId36"/>
    <p:sldId id="776" r:id="rId37"/>
    <p:sldId id="986" r:id="rId38"/>
    <p:sldId id="987" r:id="rId39"/>
    <p:sldId id="988" r:id="rId40"/>
    <p:sldId id="777" r:id="rId41"/>
    <p:sldId id="778" r:id="rId42"/>
    <p:sldId id="1002" r:id="rId43"/>
    <p:sldId id="780" r:id="rId44"/>
    <p:sldId id="989" r:id="rId45"/>
    <p:sldId id="377" r:id="rId46"/>
    <p:sldId id="1005" r:id="rId47"/>
    <p:sldId id="34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03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E8279-0F3F-461F-BBB1-EAA84A8B59F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08A42-C1D6-45F4-B4C4-B81C39D9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1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B7E4-8D79-4EDC-AB34-483E686534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1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just shows V and Q values, snapshots on next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26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1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2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70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 gridworld.py -k 40 -w 200 -s 2.0 -a q –v [-p]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08A42-C1D6-45F4-B4C4-B81C39D9D8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5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1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3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2431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53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3639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6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68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3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1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9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8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4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hyperlink" Target="https://en.wikipedia.org/w/index.php?title=Markov_decision_process&amp;oldid=855934986" TargetMode="Externa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0.cs.ucl.ac.uk/staff/d.silver/web/Teaching.html" TargetMode="External"/><Relationship Id="rId2" Type="http://schemas.openxmlformats.org/officeDocument/2006/relationships/hyperlink" Target="http://ai.berkeley.edu/hom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rvard-ml-courses.github.io/cs181-web-2017/" TargetMode="External"/><Relationship Id="rId4" Type="http://schemas.openxmlformats.org/officeDocument/2006/relationships/hyperlink" Target="https://github.com/wihl/cs181-spring201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1.png"/><Relationship Id="rId7" Type="http://schemas.openxmlformats.org/officeDocument/2006/relationships/image" Target="../media/image34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tags" Target="../tags/tag13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tags" Target="../tags/tag12.xml"/><Relationship Id="rId6" Type="http://schemas.openxmlformats.org/officeDocument/2006/relationships/image" Target="../media/image33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5" Type="http://schemas.openxmlformats.org/officeDocument/2006/relationships/image" Target="../media/image55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47.png"/><Relationship Id="rId9" Type="http://schemas.openxmlformats.org/officeDocument/2006/relationships/image" Target="../media/image36.png"/><Relationship Id="rId1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Markov_decision_process&amp;oldid=85593498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pWv7GOvuf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61736"/>
            <a:ext cx="5974040" cy="367347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Q-Learning (Yet Again!)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84293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12/12/2018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399" y="720968"/>
            <a:ext cx="8605494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2090377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92" y="32084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RL is like A game against Nature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75DDA1-3209-4F2F-BA22-799110B233E3}"/>
              </a:ext>
            </a:extLst>
          </p:cNvPr>
          <p:cNvGrpSpPr/>
          <p:nvPr/>
        </p:nvGrpSpPr>
        <p:grpSpPr>
          <a:xfrm>
            <a:off x="1242066" y="4391014"/>
            <a:ext cx="10165740" cy="1938992"/>
            <a:chOff x="1962148" y="4492696"/>
            <a:chExt cx="9183665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53D919-221E-4D00-B650-AD2BE7B29895}"/>
                </a:ext>
              </a:extLst>
            </p:cNvPr>
            <p:cNvSpPr txBox="1"/>
            <p:nvPr/>
          </p:nvSpPr>
          <p:spPr>
            <a:xfrm>
              <a:off x="1962148" y="4492696"/>
              <a:ext cx="91836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Reinforcement learning is like a game-playing algorithm. </a:t>
              </a:r>
            </a:p>
            <a:p>
              <a:pPr marL="514350" indent="-514350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Nodes where you move are called </a:t>
              </a:r>
              <a:r>
                <a:rPr lang="en-US" sz="2400" b="1" dirty="0"/>
                <a:t>states</a:t>
              </a:r>
              <a:r>
                <a:rPr lang="en-US" sz="2400" dirty="0"/>
                <a:t>: S (    )</a:t>
              </a:r>
            </a:p>
            <a:p>
              <a:pPr marL="514350" indent="-514350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Nodes where nature “moves” are called </a:t>
              </a:r>
              <a:r>
                <a:rPr lang="en-US" sz="2400" b="1" dirty="0"/>
                <a:t>Q-states</a:t>
              </a:r>
              <a:r>
                <a:rPr lang="en-US" sz="2400" dirty="0"/>
                <a:t>: &lt;S,A&gt;  (      )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0030050-93F8-43C3-92CF-FFA3B4E14912}"/>
                </a:ext>
              </a:extLst>
            </p:cNvPr>
            <p:cNvSpPr/>
            <p:nvPr/>
          </p:nvSpPr>
          <p:spPr>
            <a:xfrm>
              <a:off x="8464203" y="5344415"/>
              <a:ext cx="255494" cy="242953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864FA90-B039-43CC-A51C-E4B10F1C8B07}"/>
                </a:ext>
              </a:extLst>
            </p:cNvPr>
            <p:cNvSpPr/>
            <p:nvPr/>
          </p:nvSpPr>
          <p:spPr>
            <a:xfrm>
              <a:off x="10362357" y="6086441"/>
              <a:ext cx="228600" cy="244722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283A9E-7656-46EF-BF1D-EA6FEE585D5A}"/>
              </a:ext>
            </a:extLst>
          </p:cNvPr>
          <p:cNvSpPr txBox="1"/>
          <p:nvPr/>
        </p:nvSpPr>
        <p:spPr>
          <a:xfrm>
            <a:off x="8598720" y="6567293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167EB3-CBAB-4595-A0D2-3FA408AB444E}"/>
              </a:ext>
            </a:extLst>
          </p:cNvPr>
          <p:cNvGrpSpPr/>
          <p:nvPr/>
        </p:nvGrpSpPr>
        <p:grpSpPr>
          <a:xfrm>
            <a:off x="2088670" y="856092"/>
            <a:ext cx="8267700" cy="3262684"/>
            <a:chOff x="1962150" y="892647"/>
            <a:chExt cx="8267700" cy="32626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7C984A-D2AD-4CC7-B87E-0EE64804C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150" y="977414"/>
              <a:ext cx="8267700" cy="3177917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F04492A5-5AEA-4E12-941E-52F98BFC1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2053" y="892647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A42C9BB-9112-4120-B2D0-1D052D009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3628" y="2305207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020137C-B3AE-4EE8-BD90-F57E08FDD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0646" y="2300326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C16226-5242-4A90-BF72-4F3DBD132C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0275" y="2305207"/>
              <a:ext cx="280616" cy="241063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60A0715-78D5-4330-8106-F818E919CE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0089" y="2295971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E93E95BD-1FCD-4C00-B307-878B2424B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06221" y="1668552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47001E6D-8647-43DC-9FD7-468F31D3E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4241" y="1668552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FDFBFD8D-FB2F-4C6B-B36F-DD9C4D2651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6676" y="3104806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544D47C-9442-40D2-B627-4CB942D3F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1488" y="3104805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C24AD43-0308-40A3-B17D-84FA6519E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4524" y="3082804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009F89BA-0752-4FFE-8EA5-15F682A24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0864" y="3082803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CFF0D2CF-260D-4DA6-B65A-70C905AD4E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127" y="3096993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E9B41BF0-BC8A-4ACF-8AFF-4C7515A7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2467" y="3096992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440C22DF-8917-4353-9213-70E68C2F0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7730" y="3082804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EADAF97F-B076-480A-9FC5-9626145D18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4070" y="3082803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828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6407" y="1217878"/>
            <a:ext cx="6705600" cy="495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state s: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V(s)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q-state (s,a)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rgbClr val="009900"/>
                </a:solidFill>
                <a:effectLst/>
                <a:uLnTx/>
                <a:uFillTx/>
                <a:latin typeface="Calibri" pitchFamily="34" charset="0"/>
              </a:rPr>
              <a:t>Q(s,a)</a:t>
            </a:r>
            <a:r>
              <a:rPr kumimoji="0" lang="en-US" sz="2800" b="0" i="0" u="none" strike="noStrike" kern="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rgbClr val="0099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solidFill>
                    <a:schemeClr val="bg1"/>
                  </a:solidFill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1" i="0" u="none" strike="noStrike" kern="0" cap="none" spc="0" normalizeH="0" baseline="0" noProof="0" dirty="0">
                <a:ln>
                  <a:solidFill>
                    <a:schemeClr val="bg1"/>
                  </a:solidFill>
                </a:ln>
                <a:effectLst/>
                <a:uLnTx/>
                <a:uFillTx/>
                <a:latin typeface="Calibri" pitchFamily="34" charset="0"/>
              </a:rPr>
              <a:t>(s)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= optimal action from state 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808" y="383343"/>
            <a:ext cx="5394384" cy="797983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Quantities to optimize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14783-883E-4E5F-825B-915A05FAEE9E}"/>
              </a:ext>
            </a:extLst>
          </p:cNvPr>
          <p:cNvGrpSpPr/>
          <p:nvPr/>
        </p:nvGrpSpPr>
        <p:grpSpPr>
          <a:xfrm>
            <a:off x="7162800" y="1552343"/>
            <a:ext cx="3919112" cy="3071813"/>
            <a:chOff x="7388225" y="2076450"/>
            <a:chExt cx="3919112" cy="3071813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8732838" y="2209800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8615363" y="4468813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H="1">
              <a:off x="7504113" y="2498725"/>
              <a:ext cx="1403350" cy="806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H="1">
              <a:off x="8382000" y="2498725"/>
              <a:ext cx="525463" cy="806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8907463" y="2498725"/>
              <a:ext cx="525462" cy="690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8264525" y="3305175"/>
              <a:ext cx="292100" cy="2873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7696200" y="3592513"/>
              <a:ext cx="690563" cy="465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8386763" y="3592513"/>
              <a:ext cx="757237" cy="388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H="1">
              <a:off x="7945438" y="3592513"/>
              <a:ext cx="441325" cy="8636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8386763" y="3592513"/>
              <a:ext cx="423862" cy="8636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8674100" y="2740025"/>
              <a:ext cx="2921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9083675" y="2209800"/>
              <a:ext cx="2921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8991600" y="4456113"/>
              <a:ext cx="3810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s’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8556625" y="3305175"/>
              <a:ext cx="584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7388225" y="4745038"/>
              <a:ext cx="1401763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 flipH="1">
              <a:off x="8264525" y="4745038"/>
              <a:ext cx="525463" cy="403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8789988" y="4745038"/>
              <a:ext cx="52705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9723438" y="4016375"/>
              <a:ext cx="1583899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C00000"/>
                  </a:solidFill>
                </a:rPr>
                <a:t>(s,a,s’) is a 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i="1" dirty="0">
                  <a:solidFill>
                    <a:srgbClr val="C00000"/>
                  </a:solidFill>
                </a:rPr>
                <a:t>transition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7924800" y="4008438"/>
              <a:ext cx="819150" cy="277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s,a,s’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9723438" y="2076450"/>
              <a:ext cx="1052512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00FF"/>
                  </a:solidFill>
                </a:rPr>
                <a:t>s is a </a:t>
              </a:r>
              <a:r>
                <a:rPr lang="en-US" sz="2000" i="1" dirty="0">
                  <a:solidFill>
                    <a:srgbClr val="0000FF"/>
                  </a:solidFill>
                </a:rPr>
                <a:t>state</a:t>
              </a:r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auto">
            <a:xfrm>
              <a:off x="9723438" y="3048000"/>
              <a:ext cx="129540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8000"/>
                  </a:solidFill>
                </a:rPr>
                <a:t>(s, a) is a </a:t>
              </a:r>
              <a:r>
                <a:rPr lang="en-US" sz="2000" i="1" dirty="0">
                  <a:solidFill>
                    <a:srgbClr val="008000"/>
                  </a:solidFill>
                </a:rPr>
                <a:t>q-state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CE9B37-BF43-4B2F-BBFB-13D15E1FF5A4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578099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562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61572" y="1703720"/>
                <a:ext cx="7976184" cy="246632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 Bellman Equations define a relationship, which when satisfied guarantees that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𝑽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𝒔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and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𝑸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𝒔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are optimal for each state and action.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This in turn guarantees that the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is optimal.</a:t>
                </a:r>
                <a:r>
                  <a:rPr lang="en-US" sz="2400" dirty="0">
                    <a:solidFill>
                      <a:srgbClr val="CC0000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	</a:t>
                </a:r>
                <a:endParaRPr lang="en-US" sz="2400" dirty="0">
                  <a:latin typeface="Calibri"/>
                  <a:ea typeface="ＭＳ Ｐゴシック" pitchFamily="34" charset="-128"/>
                  <a:cs typeface="Calibri"/>
                  <a:sym typeface="Symbol" pitchFamily="18" charset="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There is one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𝑽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𝒔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for each state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s.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There is one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𝑸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𝒔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for each state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s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and action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a.</a:t>
                </a:r>
                <a:endParaRPr lang="en-US" sz="2400" dirty="0">
                  <a:solidFill>
                    <a:schemeClr val="tx1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mc:Choice>
        <mc:Fallback xmlns="">
          <p:sp>
            <p:nvSpPr>
              <p:cNvPr id="6656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572" y="1703720"/>
                <a:ext cx="7976184" cy="2466321"/>
              </a:xfrm>
              <a:blipFill>
                <a:blip r:embed="rId3"/>
                <a:stretch>
                  <a:fillRect l="-611" t="-12840" r="-153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658007" y="1559587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280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C77E845-648C-49D3-92A7-972F9BEF83B9}"/>
              </a:ext>
            </a:extLst>
          </p:cNvPr>
          <p:cNvSpPr txBox="1"/>
          <p:nvPr/>
        </p:nvSpPr>
        <p:spPr>
          <a:xfrm>
            <a:off x="8571126" y="6360540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59E5F5C-7D3C-4BE9-B927-40872F2E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867" y="312835"/>
            <a:ext cx="9086265" cy="5898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The Bellman Equations</a:t>
            </a:r>
          </a:p>
        </p:txBody>
      </p:sp>
    </p:spTree>
    <p:extLst>
      <p:ext uri="{BB962C8B-B14F-4D97-AF65-F5344CB8AC3E}">
        <p14:creationId xmlns:p14="http://schemas.microsoft.com/office/powerpoint/2010/main" val="157683977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867" y="312835"/>
            <a:ext cx="9086265" cy="5898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The Bellman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7095815" y="1236162"/>
                <a:ext cx="4819104" cy="3899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States: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Reward Function: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func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Transition model: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T(s,a,s’)=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Discount factor: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815" y="1236162"/>
                <a:ext cx="4819104" cy="3899914"/>
              </a:xfrm>
              <a:prstGeom prst="rect">
                <a:avLst/>
              </a:prstGeom>
              <a:blipFill>
                <a:blip r:embed="rId5"/>
                <a:stretch>
                  <a:fillRect l="-1643" b="-2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6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47C89B-50CB-4EAC-A695-7CEC929BDE5C}"/>
              </a:ext>
            </a:extLst>
          </p:cNvPr>
          <p:cNvGrpSpPr>
            <a:grpSpLocks noChangeAspect="1"/>
          </p:cNvGrpSpPr>
          <p:nvPr/>
        </p:nvGrpSpPr>
        <p:grpSpPr>
          <a:xfrm>
            <a:off x="202854" y="1236162"/>
            <a:ext cx="6493398" cy="2256885"/>
            <a:chOff x="991038" y="1371600"/>
            <a:chExt cx="7305712" cy="25392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70319D-7D6B-4985-A0BB-C7C33FD13521}"/>
                </a:ext>
              </a:extLst>
            </p:cNvPr>
            <p:cNvSpPr/>
            <p:nvPr/>
          </p:nvSpPr>
          <p:spPr>
            <a:xfrm>
              <a:off x="991038" y="1371600"/>
              <a:ext cx="7305712" cy="25392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954978-3AEA-4070-AB47-CCFE4E142984}"/>
                </a:ext>
              </a:extLst>
            </p:cNvPr>
            <p:cNvGrpSpPr/>
            <p:nvPr/>
          </p:nvGrpSpPr>
          <p:grpSpPr>
            <a:xfrm>
              <a:off x="1118273" y="1604340"/>
              <a:ext cx="6950388" cy="2075105"/>
              <a:chOff x="1295243" y="2971800"/>
              <a:chExt cx="6950388" cy="2075105"/>
            </a:xfrm>
            <a:noFill/>
          </p:grpSpPr>
          <p:pic>
            <p:nvPicPr>
              <p:cNvPr id="10" name="Picture 9" descr="txp_fig">
                <a:extLst>
                  <a:ext uri="{FF2B5EF4-FFF2-40B4-BE49-F238E27FC236}">
                    <a16:creationId xmlns:a16="http://schemas.microsoft.com/office/drawing/2014/main" id="{FBF6ADAA-27FB-487C-9F86-02A3FD38A72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/>
              <a:stretch>
                <a:fillRect/>
              </a:stretch>
            </p:blipFill>
            <p:spPr bwMode="auto">
              <a:xfrm>
                <a:off x="1295247" y="2971800"/>
                <a:ext cx="3076881" cy="405209"/>
              </a:xfrm>
              <a:prstGeom prst="rect">
                <a:avLst/>
              </a:prstGeom>
              <a:grpFill/>
              <a:ln/>
              <a:effectLst/>
            </p:spPr>
          </p:pic>
          <p:pic>
            <p:nvPicPr>
              <p:cNvPr id="12" name="Picture 11" descr="txp_fig">
                <a:extLst>
                  <a:ext uri="{FF2B5EF4-FFF2-40B4-BE49-F238E27FC236}">
                    <a16:creationId xmlns:a16="http://schemas.microsoft.com/office/drawing/2014/main" id="{ED19C3F6-9AE5-446A-ABB4-E12F7047FA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 cstate="print"/>
              <a:stretch>
                <a:fillRect/>
              </a:stretch>
            </p:blipFill>
            <p:spPr bwMode="auto">
              <a:xfrm>
                <a:off x="1295243" y="4356100"/>
                <a:ext cx="6950388" cy="690805"/>
              </a:xfrm>
              <a:prstGeom prst="rect">
                <a:avLst/>
              </a:prstGeom>
              <a:grpFill/>
              <a:ln/>
              <a:effectLst/>
            </p:spPr>
          </p:pic>
          <p:pic>
            <p:nvPicPr>
              <p:cNvPr id="13" name="Picture 12" descr="txp_fig">
                <a:extLst>
                  <a:ext uri="{FF2B5EF4-FFF2-40B4-BE49-F238E27FC236}">
                    <a16:creationId xmlns:a16="http://schemas.microsoft.com/office/drawing/2014/main" id="{DDB98B41-8B4C-4810-B259-A8EF27AD705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 cstate="print"/>
              <a:stretch>
                <a:fillRect/>
              </a:stretch>
            </p:blipFill>
            <p:spPr bwMode="auto">
              <a:xfrm>
                <a:off x="1301873" y="3614737"/>
                <a:ext cx="5556003" cy="593269"/>
              </a:xfrm>
              <a:prstGeom prst="rect">
                <a:avLst/>
              </a:prstGeom>
              <a:grpFill/>
              <a:ln/>
              <a:effectLst/>
            </p:spPr>
          </p:pic>
        </p:grp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8B2193BC-B3ED-48CD-A70B-232EC9F493B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26708" y="3701403"/>
            <a:ext cx="2556050" cy="2309993"/>
            <a:chOff x="2400" y="1401"/>
            <a:chExt cx="1392" cy="1258"/>
          </a:xfrm>
        </p:grpSpPr>
        <p:sp>
          <p:nvSpPr>
            <p:cNvPr id="15" name="AutoShape 5">
              <a:extLst>
                <a:ext uri="{FF2B5EF4-FFF2-40B4-BE49-F238E27FC236}">
                  <a16:creationId xmlns:a16="http://schemas.microsoft.com/office/drawing/2014/main" id="{305ED26C-FFBA-4858-830E-A0CF0D3EC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FC1E89C1-0BDF-4027-B199-CF17198567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" name="Line 7">
                <a:extLst>
                  <a:ext uri="{FF2B5EF4-FFF2-40B4-BE49-F238E27FC236}">
                    <a16:creationId xmlns:a16="http://schemas.microsoft.com/office/drawing/2014/main" id="{5C61208F-D78E-4B4C-887E-E6CC783B4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0" name="Line 8">
                <a:extLst>
                  <a:ext uri="{FF2B5EF4-FFF2-40B4-BE49-F238E27FC236}">
                    <a16:creationId xmlns:a16="http://schemas.microsoft.com/office/drawing/2014/main" id="{AE832EAC-8F22-4936-819D-540F2441A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1" name="Line 9">
                <a:extLst>
                  <a:ext uri="{FF2B5EF4-FFF2-40B4-BE49-F238E27FC236}">
                    <a16:creationId xmlns:a16="http://schemas.microsoft.com/office/drawing/2014/main" id="{128BBDE2-4B1C-49E7-BDEE-3D79151E4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2" name="Line 10">
                <a:extLst>
                  <a:ext uri="{FF2B5EF4-FFF2-40B4-BE49-F238E27FC236}">
                    <a16:creationId xmlns:a16="http://schemas.microsoft.com/office/drawing/2014/main" id="{DEAC615C-B4F3-4810-A837-B692D99F2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EBF138EE-BE37-46A4-94BD-40C8D3567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A1CC06BD-86A9-4455-9772-0A0B76CE94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5" name="Line 13">
                <a:extLst>
                  <a:ext uri="{FF2B5EF4-FFF2-40B4-BE49-F238E27FC236}">
                    <a16:creationId xmlns:a16="http://schemas.microsoft.com/office/drawing/2014/main" id="{C892A1AB-ABC9-4B9D-A9EC-7D8CAF7B3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14">
                <a:extLst>
                  <a:ext uri="{FF2B5EF4-FFF2-40B4-BE49-F238E27FC236}">
                    <a16:creationId xmlns:a16="http://schemas.microsoft.com/office/drawing/2014/main" id="{2554DD92-4BFE-4AF4-98D5-55E7D826A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7" name="Line 15">
                <a:extLst>
                  <a:ext uri="{FF2B5EF4-FFF2-40B4-BE49-F238E27FC236}">
                    <a16:creationId xmlns:a16="http://schemas.microsoft.com/office/drawing/2014/main" id="{0D96E73B-E616-4F03-8319-F8FB6E478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8" name="Line 16">
                <a:extLst>
                  <a:ext uri="{FF2B5EF4-FFF2-40B4-BE49-F238E27FC236}">
                    <a16:creationId xmlns:a16="http://schemas.microsoft.com/office/drawing/2014/main" id="{A12281C6-6BFC-479E-A28C-BE7ACC6908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76B8E8E2-AD29-46E8-B7E9-6520559AD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5EDF22BE-B7A3-408F-A1D5-07D2295D3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54F61CAB-1EA3-41C3-9586-72AB580A34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356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5AEA2A19-F0F0-4434-9154-B694FFAE9E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2220"/>
              <a:ext cx="50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alibri"/>
                  <a:cs typeface="Calibri"/>
                </a:rPr>
                <a:t>s,a,s</a:t>
              </a:r>
              <a:r>
                <a:rPr lang="ja-JP" altLang="en-US" sz="2000">
                  <a:latin typeface="Calibri"/>
                  <a:cs typeface="Calibri"/>
                </a:rPr>
                <a:t>’</a:t>
              </a:r>
              <a:endParaRPr lang="en-US" sz="2000" dirty="0">
                <a:latin typeface="Calibri"/>
                <a:cs typeface="Calibri"/>
              </a:endParaRPr>
            </a:p>
          </p:txBody>
        </p:sp>
        <p:sp>
          <p:nvSpPr>
            <p:cNvPr id="23" name="AutoShape 21">
              <a:extLst>
                <a:ext uri="{FF2B5EF4-FFF2-40B4-BE49-F238E27FC236}">
                  <a16:creationId xmlns:a16="http://schemas.microsoft.com/office/drawing/2014/main" id="{5C770455-F44B-4EA3-B80D-C42EB19EC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18A80120-1110-44EF-BC8A-8C08E525C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50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151100" y="1455774"/>
            <a:ext cx="4852565" cy="3984144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Focusing on different Bellman  Equations Gives Different Algorithms</a:t>
            </a:r>
          </a:p>
          <a:p>
            <a:r>
              <a:rPr lang="en-US" sz="2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The V* equation gives rise to these algorithms previously discussed:</a:t>
            </a:r>
          </a:p>
          <a:p>
            <a:pPr lvl="1"/>
            <a:r>
              <a:rPr lang="en-US" sz="26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Expectimax</a:t>
            </a:r>
          </a:p>
          <a:p>
            <a:pPr lvl="1"/>
            <a:r>
              <a:rPr lang="en-US" sz="26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Value Iteration</a:t>
            </a:r>
          </a:p>
          <a:p>
            <a:pPr lvl="1"/>
            <a:r>
              <a:rPr lang="en-US" sz="26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Policy Iteration</a:t>
            </a:r>
            <a:endParaRPr lang="en-US" sz="26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77E845-648C-49D3-92A7-972F9BEF83B9}"/>
              </a:ext>
            </a:extLst>
          </p:cNvPr>
          <p:cNvSpPr txBox="1"/>
          <p:nvPr/>
        </p:nvSpPr>
        <p:spPr>
          <a:xfrm>
            <a:off x="8571126" y="6360540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084B3-0A11-4B7A-866E-ABAC9D3A1A73}"/>
              </a:ext>
            </a:extLst>
          </p:cNvPr>
          <p:cNvGrpSpPr>
            <a:grpSpLocks noChangeAspect="1"/>
          </p:cNvGrpSpPr>
          <p:nvPr/>
        </p:nvGrpSpPr>
        <p:grpSpPr>
          <a:xfrm>
            <a:off x="5140853" y="1388496"/>
            <a:ext cx="6365947" cy="1518662"/>
            <a:chOff x="4458483" y="4550663"/>
            <a:chExt cx="6807280" cy="16239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72A517-A2CF-4334-B544-1E8A1E391CBD}"/>
                </a:ext>
              </a:extLst>
            </p:cNvPr>
            <p:cNvGrpSpPr/>
            <p:nvPr/>
          </p:nvGrpSpPr>
          <p:grpSpPr>
            <a:xfrm>
              <a:off x="4458483" y="4550663"/>
              <a:ext cx="6807280" cy="1623947"/>
              <a:chOff x="4458483" y="4550663"/>
              <a:chExt cx="6807280" cy="162394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6713F5-EE0B-47C2-A03B-18796525B5EF}"/>
                  </a:ext>
                </a:extLst>
              </p:cNvPr>
              <p:cNvSpPr/>
              <p:nvPr/>
            </p:nvSpPr>
            <p:spPr>
              <a:xfrm>
                <a:off x="4458483" y="4550663"/>
                <a:ext cx="6807280" cy="162394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 descr="txp_fi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4615627" y="4735953"/>
                <a:ext cx="3076881" cy="405209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48" name="Picture 47" descr="txp_fi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 cstate="print"/>
              <a:stretch>
                <a:fillRect/>
              </a:stretch>
            </p:blipFill>
            <p:spPr bwMode="auto">
              <a:xfrm>
                <a:off x="4615627" y="5513022"/>
                <a:ext cx="5556003" cy="593269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9B9C18-E2F0-4EB7-B383-9189D473678F}"/>
                </a:ext>
              </a:extLst>
            </p:cNvPr>
            <p:cNvSpPr txBox="1"/>
            <p:nvPr/>
          </p:nvSpPr>
          <p:spPr>
            <a:xfrm>
              <a:off x="10305895" y="4617942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solidFill>
                    <a:schemeClr val="bg1"/>
                  </a:solidFill>
                </a:rPr>
                <a:t>[1]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7612E7-5FDE-4F91-870D-4428B83FEED7}"/>
                </a:ext>
              </a:extLst>
            </p:cNvPr>
            <p:cNvSpPr txBox="1"/>
            <p:nvPr/>
          </p:nvSpPr>
          <p:spPr>
            <a:xfrm>
              <a:off x="10328774" y="5429357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solidFill>
                    <a:schemeClr val="bg1"/>
                  </a:solidFill>
                </a:rPr>
                <a:t>[2]</a:t>
              </a:r>
            </a:p>
          </p:txBody>
        </p:sp>
      </p:grpSp>
      <p:sp>
        <p:nvSpPr>
          <p:cNvPr id="8" name="Arrow: Down 7">
            <a:extLst>
              <a:ext uri="{FF2B5EF4-FFF2-40B4-BE49-F238E27FC236}">
                <a16:creationId xmlns:a16="http://schemas.microsoft.com/office/drawing/2014/main" id="{EB9E7D82-002A-4D87-B9E8-172EAF72D05A}"/>
              </a:ext>
            </a:extLst>
          </p:cNvPr>
          <p:cNvSpPr/>
          <p:nvPr/>
        </p:nvSpPr>
        <p:spPr>
          <a:xfrm>
            <a:off x="8051129" y="3163347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FE9C3A-E031-416F-B338-DADA549E9427}"/>
              </a:ext>
            </a:extLst>
          </p:cNvPr>
          <p:cNvGrpSpPr/>
          <p:nvPr/>
        </p:nvGrpSpPr>
        <p:grpSpPr>
          <a:xfrm>
            <a:off x="5140853" y="4345426"/>
            <a:ext cx="6365947" cy="996059"/>
            <a:chOff x="4086276" y="4818397"/>
            <a:chExt cx="7337137" cy="9960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948231C-D567-4243-94E9-3B5D10DBCB62}"/>
                </a:ext>
              </a:extLst>
            </p:cNvPr>
            <p:cNvSpPr/>
            <p:nvPr/>
          </p:nvSpPr>
          <p:spPr>
            <a:xfrm>
              <a:off x="4086276" y="4836049"/>
              <a:ext cx="7337137" cy="9784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BAFDD3-BE2F-4410-A2BC-8904ADE61BCA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6550703" cy="988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BAFDD3-BE2F-4410-A2BC-8904ADE61B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6550703" cy="988540"/>
                </a:xfrm>
                <a:prstGeom prst="rect">
                  <a:avLst/>
                </a:prstGeom>
                <a:blipFill>
                  <a:blip r:embed="rId7"/>
                  <a:stretch>
                    <a:fillRect r="-10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Rectangle 2">
            <a:extLst>
              <a:ext uri="{FF2B5EF4-FFF2-40B4-BE49-F238E27FC236}">
                <a16:creationId xmlns:a16="http://schemas.microsoft.com/office/drawing/2014/main" id="{8F1C2086-6043-4137-946F-25D750263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459" y="253603"/>
            <a:ext cx="9707639" cy="7210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The optimal Value utility Equation V*</a:t>
            </a:r>
          </a:p>
        </p:txBody>
      </p:sp>
    </p:spTree>
    <p:extLst>
      <p:ext uri="{BB962C8B-B14F-4D97-AF65-F5344CB8AC3E}">
        <p14:creationId xmlns:p14="http://schemas.microsoft.com/office/powerpoint/2010/main" val="332044440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225044" y="2062241"/>
            <a:ext cx="4075347" cy="2063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The Q* equation gives rise to the Q-Learning algorithm.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77E845-648C-49D3-92A7-972F9BEF83B9}"/>
              </a:ext>
            </a:extLst>
          </p:cNvPr>
          <p:cNvSpPr txBox="1"/>
          <p:nvPr/>
        </p:nvSpPr>
        <p:spPr>
          <a:xfrm>
            <a:off x="8571126" y="6360540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084B3-0A11-4B7A-866E-ABAC9D3A1A73}"/>
              </a:ext>
            </a:extLst>
          </p:cNvPr>
          <p:cNvGrpSpPr>
            <a:grpSpLocks noChangeAspect="1"/>
          </p:cNvGrpSpPr>
          <p:nvPr/>
        </p:nvGrpSpPr>
        <p:grpSpPr>
          <a:xfrm>
            <a:off x="4816368" y="1510026"/>
            <a:ext cx="6365947" cy="1518662"/>
            <a:chOff x="4458483" y="4550663"/>
            <a:chExt cx="6807280" cy="16239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72A517-A2CF-4334-B544-1E8A1E391CBD}"/>
                </a:ext>
              </a:extLst>
            </p:cNvPr>
            <p:cNvGrpSpPr/>
            <p:nvPr/>
          </p:nvGrpSpPr>
          <p:grpSpPr>
            <a:xfrm>
              <a:off x="4458483" y="4550663"/>
              <a:ext cx="6807280" cy="1623947"/>
              <a:chOff x="4458483" y="4550663"/>
              <a:chExt cx="6807280" cy="162394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6713F5-EE0B-47C2-A03B-18796525B5EF}"/>
                  </a:ext>
                </a:extLst>
              </p:cNvPr>
              <p:cNvSpPr/>
              <p:nvPr/>
            </p:nvSpPr>
            <p:spPr>
              <a:xfrm>
                <a:off x="4458483" y="4550663"/>
                <a:ext cx="6807280" cy="162394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 descr="txp_fi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4615627" y="4735953"/>
                <a:ext cx="3076881" cy="405209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48" name="Picture 47" descr="txp_fi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 cstate="print"/>
              <a:stretch>
                <a:fillRect/>
              </a:stretch>
            </p:blipFill>
            <p:spPr bwMode="auto">
              <a:xfrm>
                <a:off x="4615627" y="5513022"/>
                <a:ext cx="5556003" cy="593269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9B9C18-E2F0-4EB7-B383-9189D473678F}"/>
                </a:ext>
              </a:extLst>
            </p:cNvPr>
            <p:cNvSpPr txBox="1"/>
            <p:nvPr/>
          </p:nvSpPr>
          <p:spPr>
            <a:xfrm>
              <a:off x="10305895" y="4617942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solidFill>
                    <a:schemeClr val="bg1"/>
                  </a:solidFill>
                </a:rPr>
                <a:t>[1]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7612E7-5FDE-4F91-870D-4428B83FEED7}"/>
                </a:ext>
              </a:extLst>
            </p:cNvPr>
            <p:cNvSpPr txBox="1"/>
            <p:nvPr/>
          </p:nvSpPr>
          <p:spPr>
            <a:xfrm>
              <a:off x="10328774" y="5429357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solidFill>
                    <a:schemeClr val="bg1"/>
                  </a:solidFill>
                </a:rPr>
                <a:t>[2]</a:t>
              </a:r>
            </a:p>
          </p:txBody>
        </p:sp>
      </p:grpSp>
      <p:sp>
        <p:nvSpPr>
          <p:cNvPr id="8" name="Arrow: Down 7">
            <a:extLst>
              <a:ext uri="{FF2B5EF4-FFF2-40B4-BE49-F238E27FC236}">
                <a16:creationId xmlns:a16="http://schemas.microsoft.com/office/drawing/2014/main" id="{EB9E7D82-002A-4D87-B9E8-172EAF72D05A}"/>
              </a:ext>
            </a:extLst>
          </p:cNvPr>
          <p:cNvSpPr/>
          <p:nvPr/>
        </p:nvSpPr>
        <p:spPr>
          <a:xfrm>
            <a:off x="7726644" y="3284877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8F1C2086-6043-4137-946F-25D750263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459" y="253603"/>
            <a:ext cx="9707639" cy="7210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The optimal Value utility Equation Q*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C565EE-AA86-4435-9472-98C089DC4E82}"/>
              </a:ext>
            </a:extLst>
          </p:cNvPr>
          <p:cNvGrpSpPr/>
          <p:nvPr/>
        </p:nvGrpSpPr>
        <p:grpSpPr>
          <a:xfrm>
            <a:off x="4300391" y="4473659"/>
            <a:ext cx="7337137" cy="996059"/>
            <a:chOff x="4086276" y="4818397"/>
            <a:chExt cx="7337137" cy="9960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B9A736-967A-4D64-B049-1325814BC16A}"/>
                </a:ext>
              </a:extLst>
            </p:cNvPr>
            <p:cNvSpPr/>
            <p:nvPr/>
          </p:nvSpPr>
          <p:spPr>
            <a:xfrm>
              <a:off x="4086276" y="4836049"/>
              <a:ext cx="7337137" cy="9784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21F531F-49DC-4C55-B663-D78E4126703C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337137" cy="988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82BE040-2D14-455C-949E-EB1135933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337137" cy="9885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357207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261153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Model-Based vs. Model-Free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1246790" y="1242123"/>
                <a:ext cx="976663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u="sng" dirty="0"/>
                  <a:t>Model-Based RL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Explicitly learn: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transition model T(s,a,s’)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reward model R(s,a,s’)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 Value Iteration, etc. to find 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u="sng" dirty="0"/>
                  <a:t>Model-Free RL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Don’t learn T(s,a,s’) and R(s,a,s’).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Q-Learning – learn Q(s,a) directly.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90" y="1242123"/>
                <a:ext cx="9766633" cy="3970318"/>
              </a:xfrm>
              <a:prstGeom prst="rect">
                <a:avLst/>
              </a:prstGeom>
              <a:blipFill>
                <a:blip r:embed="rId2"/>
                <a:stretch>
                  <a:fillRect l="-1436" t="-1997" b="-3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676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505" y="386769"/>
            <a:ext cx="8758990" cy="75623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Model-Based RL pros and Cons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6B2FA-E8CF-4E1C-BD43-0F102ACFF143}"/>
              </a:ext>
            </a:extLst>
          </p:cNvPr>
          <p:cNvSpPr/>
          <p:nvPr/>
        </p:nvSpPr>
        <p:spPr>
          <a:xfrm>
            <a:off x="1124952" y="1600255"/>
            <a:ext cx="99301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Makes maximal use of experience.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Solves model optimally, given enough experience.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800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Requires computationally expensive solution procedure.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Requires the model to be small enough to solve</a:t>
            </a:r>
          </a:p>
        </p:txBody>
      </p:sp>
    </p:spTree>
    <p:extLst>
      <p:ext uri="{BB962C8B-B14F-4D97-AF65-F5344CB8AC3E}">
        <p14:creationId xmlns:p14="http://schemas.microsoft.com/office/powerpoint/2010/main" val="3326021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505" y="386769"/>
            <a:ext cx="8758990" cy="75623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Model-Free RL pros and Cons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6B2FA-E8CF-4E1C-BD43-0F102ACFF143}"/>
              </a:ext>
            </a:extLst>
          </p:cNvPr>
          <p:cNvSpPr/>
          <p:nvPr/>
        </p:nvSpPr>
        <p:spPr>
          <a:xfrm>
            <a:off x="1099886" y="1479939"/>
            <a:ext cx="99922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Solution procedure is much more efficient.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Can handle much larger models.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800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Learns more slowly.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Does not learn as much as a model-based RL in a single training episode. (“Leaves information on the table”).</a:t>
            </a:r>
          </a:p>
        </p:txBody>
      </p:sp>
    </p:spTree>
    <p:extLst>
      <p:ext uri="{BB962C8B-B14F-4D97-AF65-F5344CB8AC3E}">
        <p14:creationId xmlns:p14="http://schemas.microsoft.com/office/powerpoint/2010/main" val="108830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2959940" cy="91997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224" y="325468"/>
            <a:ext cx="7693629" cy="58230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b="1" i="1" dirty="0"/>
              <a:t>CS188 – Introduction to Artificial Intelligence</a:t>
            </a:r>
            <a:r>
              <a:rPr lang="en-US" b="1" dirty="0"/>
              <a:t>, Profs. Dan Klein, Pieter Abbeel, et al. 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http://ai.berkeley.edu/home.html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b="1" dirty="0"/>
              <a:t>Introduction to Reinforcement Learning </a:t>
            </a:r>
            <a:r>
              <a:rPr lang="en-US" b="1" dirty="0">
                <a:hlinkClick r:id="rId3"/>
              </a:rPr>
              <a:t>http://www0.cs.ucl.ac.uk/staff/d.silver/web/Teaching.html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b="1" i="1" dirty="0"/>
              <a:t>CS181 Intelligent Machines: Perception, Learning and Uncertainty</a:t>
            </a:r>
            <a:r>
              <a:rPr lang="en-US" b="1" dirty="0"/>
              <a:t>, Sarah Finney, Spring 2009</a:t>
            </a:r>
          </a:p>
          <a:p>
            <a:r>
              <a:rPr lang="en-US" b="1" i="1" dirty="0"/>
              <a:t>CS181 Intelligent Machines: Perception, Learning and Uncertainty</a:t>
            </a:r>
            <a:r>
              <a:rPr lang="en-US" b="1" dirty="0"/>
              <a:t>, Prof. David C Brooks, Spring 2011</a:t>
            </a:r>
          </a:p>
          <a:p>
            <a:r>
              <a:rPr lang="en-US" b="1" i="1" dirty="0"/>
              <a:t>CS181 – Machine Learning</a:t>
            </a:r>
            <a:r>
              <a:rPr lang="en-US" b="1" dirty="0"/>
              <a:t>, Prof. Ryan P. Adams, Spring 2014. </a:t>
            </a:r>
            <a:r>
              <a:rPr lang="en-US" b="1" dirty="0">
                <a:solidFill>
                  <a:schemeClr val="tx1"/>
                </a:solidFill>
                <a:hlinkClick r:id="rId4"/>
              </a:rPr>
              <a:t>https://github.com/wihl/cs181-spring2014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i="1" dirty="0"/>
              <a:t>CS181 – Machine Learning</a:t>
            </a:r>
            <a:r>
              <a:rPr lang="en-US" b="1" dirty="0"/>
              <a:t>, Prof. David Parkes, Spring 2017. </a:t>
            </a:r>
            <a:r>
              <a:rPr lang="en-US" b="1" dirty="0">
                <a:solidFill>
                  <a:schemeClr val="tx1"/>
                </a:solidFill>
                <a:hlinkClick r:id="rId5"/>
              </a:rPr>
              <a:t>https://harvard-ml-courses.github.io/cs181-web-2017/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5819E5-D210-43D4-A829-3CCF4BF91B60}"/>
              </a:ext>
            </a:extLst>
          </p:cNvPr>
          <p:cNvSpPr/>
          <p:nvPr/>
        </p:nvSpPr>
        <p:spPr>
          <a:xfrm>
            <a:off x="684213" y="1605776"/>
            <a:ext cx="3048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The material for this talk is primarily drawn from the slides, notes and lectures of these courses:</a:t>
            </a:r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0EB3BA-480E-4A84-B1A0-B4675406DD26}"/>
              </a:ext>
            </a:extLst>
          </p:cNvPr>
          <p:cNvSpPr/>
          <p:nvPr/>
        </p:nvSpPr>
        <p:spPr>
          <a:xfrm>
            <a:off x="6923313" y="3676261"/>
            <a:ext cx="1045030" cy="3607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23292" y="1095992"/>
                <a:ext cx="8394168" cy="45259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What to do about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T(s,a,s’)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R(s,a,s’), </a:t>
                </a:r>
                <a:r>
                  <a:rPr lang="en-US" sz="2800" dirty="0">
                    <a:solidFill>
                      <a:schemeClr val="tx1"/>
                    </a:solidFill>
                  </a:rPr>
                  <a:t>since we don’t have these functions?</a:t>
                </a: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Use sampling to learn Q(s,a) values as you go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Receive a sample transition: </a:t>
                </a:r>
                <a:r>
                  <a:rPr lang="en-US" sz="2400" dirty="0">
                    <a:solidFill>
                      <a:schemeClr val="bg1"/>
                    </a:solidFill>
                  </a:rPr>
                  <a:t>(s,a,r,s’)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Consider your old estimate: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Consider your new sample estimate: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Incorporate the new estimate into a running average based on the learning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292" y="1095992"/>
                <a:ext cx="8394168" cy="4525963"/>
              </a:xfrm>
              <a:blipFill>
                <a:blip r:embed="rId2"/>
                <a:stretch>
                  <a:fillRect l="-726" t="-1752" r="-799" b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345E7FF-4EF1-4E76-8F12-30C775D802FF}"/>
              </a:ext>
            </a:extLst>
          </p:cNvPr>
          <p:cNvGrpSpPr/>
          <p:nvPr/>
        </p:nvGrpSpPr>
        <p:grpSpPr>
          <a:xfrm>
            <a:off x="6846465" y="4085646"/>
            <a:ext cx="909993" cy="369332"/>
            <a:chOff x="10637875" y="4449656"/>
            <a:chExt cx="909993" cy="369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533015D-09BF-4A3C-A9F8-108796B2EBE6}"/>
                </a:ext>
              </a:extLst>
            </p:cNvPr>
            <p:cNvSpPr/>
            <p:nvPr/>
          </p:nvSpPr>
          <p:spPr>
            <a:xfrm>
              <a:off x="10637875" y="4449656"/>
              <a:ext cx="909993" cy="3693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0E4EEEC-56C5-46CE-8F37-B4A296CB872D}"/>
                    </a:ext>
                  </a:extLst>
                </p:cNvPr>
                <p:cNvSpPr/>
                <p:nvPr/>
              </p:nvSpPr>
              <p:spPr>
                <a:xfrm>
                  <a:off x="10637875" y="4449656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0E4EEEC-56C5-46CE-8F37-B4A296CB87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7875" y="4449656"/>
                  <a:ext cx="9099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5369" t="-10000" r="-134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7E06F2-CF01-4B55-BD9A-DBACABE578BC}"/>
              </a:ext>
            </a:extLst>
          </p:cNvPr>
          <p:cNvGrpSpPr/>
          <p:nvPr/>
        </p:nvGrpSpPr>
        <p:grpSpPr>
          <a:xfrm>
            <a:off x="3630515" y="5670568"/>
            <a:ext cx="6986945" cy="680652"/>
            <a:chOff x="4086276" y="4818397"/>
            <a:chExt cx="7349930" cy="6806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F5946B-E7B8-4978-8F3B-51AF795C9D65}"/>
                </a:ext>
              </a:extLst>
            </p:cNvPr>
            <p:cNvSpPr/>
            <p:nvPr/>
          </p:nvSpPr>
          <p:spPr>
            <a:xfrm>
              <a:off x="4183440" y="4830534"/>
              <a:ext cx="7252766" cy="6685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DDC4FE-7A6B-4C90-94EB-5AF9B4ACD974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252766" cy="6685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′,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DDC4FE-7A6B-4C90-94EB-5AF9B4ACD9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252766" cy="6685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050012" y="230860"/>
            <a:ext cx="3177575" cy="659054"/>
          </a:xfrm>
        </p:spPr>
        <p:txBody>
          <a:bodyPr/>
          <a:lstStyle/>
          <a:p>
            <a:r>
              <a:rPr lang="en-US" dirty="0"/>
              <a:t>Q-Learning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8E26D-0057-415D-93A0-F7C3376E93B1}"/>
              </a:ext>
            </a:extLst>
          </p:cNvPr>
          <p:cNvGrpSpPr/>
          <p:nvPr/>
        </p:nvGrpSpPr>
        <p:grpSpPr>
          <a:xfrm>
            <a:off x="3005157" y="2011254"/>
            <a:ext cx="7836312" cy="996059"/>
            <a:chOff x="4086276" y="4818397"/>
            <a:chExt cx="7836312" cy="99605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51E03D-A791-493D-8A31-03C0931339A7}"/>
                </a:ext>
              </a:extLst>
            </p:cNvPr>
            <p:cNvSpPr/>
            <p:nvPr/>
          </p:nvSpPr>
          <p:spPr>
            <a:xfrm>
              <a:off x="4086276" y="4836049"/>
              <a:ext cx="7758697" cy="9784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DB2EB0-B043-4632-BD80-1043C12E28F2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836312" cy="988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DB2EB0-B043-4632-BD80-1043C12E28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836312" cy="9885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111CE5-1CF2-4C07-B347-07CB44DDFC7A}"/>
              </a:ext>
            </a:extLst>
          </p:cNvPr>
          <p:cNvGrpSpPr/>
          <p:nvPr/>
        </p:nvGrpSpPr>
        <p:grpSpPr>
          <a:xfrm>
            <a:off x="8040000" y="4454978"/>
            <a:ext cx="3183949" cy="454740"/>
            <a:chOff x="10637875" y="4449656"/>
            <a:chExt cx="3183949" cy="454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83BF58-CE1A-496A-AC5F-8B0C364AFC29}"/>
                </a:ext>
              </a:extLst>
            </p:cNvPr>
            <p:cNvSpPr/>
            <p:nvPr/>
          </p:nvSpPr>
          <p:spPr>
            <a:xfrm>
              <a:off x="10637875" y="4449656"/>
              <a:ext cx="3095059" cy="4547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F657E8F-56C6-4096-A49A-5479EB096E0B}"/>
                    </a:ext>
                  </a:extLst>
                </p:cNvPr>
                <p:cNvSpPr/>
                <p:nvPr/>
              </p:nvSpPr>
              <p:spPr>
                <a:xfrm>
                  <a:off x="10637875" y="4449656"/>
                  <a:ext cx="3183949" cy="4547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</a:rPr>
                          <m:t>Q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′,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F657E8F-56C6-4096-A49A-5479EB096E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7875" y="4449656"/>
                  <a:ext cx="3183949" cy="4547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38284" y="1024537"/>
                <a:ext cx="9599692" cy="447074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On transitioning from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</a:t>
                </a:r>
                <a:r>
                  <a:rPr lang="en-US" sz="2800" dirty="0">
                    <a:solidFill>
                      <a:schemeClr val="tx1"/>
                    </a:solidFill>
                  </a:rPr>
                  <a:t> to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s’</a:t>
                </a:r>
                <a:r>
                  <a:rPr lang="en-US" sz="2800" dirty="0">
                    <a:solidFill>
                      <a:schemeClr val="tx1"/>
                    </a:solidFill>
                  </a:rPr>
                  <a:t> on action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a,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receiving reward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r</a:t>
                </a:r>
                <a:r>
                  <a:rPr lang="en-US" sz="2800" dirty="0">
                    <a:solidFill>
                      <a:schemeClr val="tx1"/>
                    </a:solidFill>
                  </a:rPr>
                  <a:t>, update:</a:t>
                </a: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the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learning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rate</a:t>
                </a:r>
              </a:p>
              <a:p>
                <a:pPr lvl="1"/>
                <a:r>
                  <a:rPr lang="en-US" sz="2600" dirty="0">
                    <a:solidFill>
                      <a:schemeClr val="tx1"/>
                    </a:solidFill>
                  </a:rPr>
                  <a:t>A large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results in quicker learning but may not converge.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is often decreased as learning goes on.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the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discount rate</a:t>
                </a:r>
                <a:r>
                  <a:rPr lang="en-US" sz="2800" dirty="0">
                    <a:solidFill>
                      <a:schemeClr val="tx1"/>
                    </a:solidFill>
                  </a:rPr>
                  <a:t> i.e., discounts future rewards</a:t>
                </a:r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8284" y="1024537"/>
                <a:ext cx="9599692" cy="4470741"/>
              </a:xfrm>
              <a:blipFill>
                <a:blip r:embed="rId2"/>
                <a:stretch>
                  <a:fillRect l="-635" r="-317" b="-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713" y="250973"/>
            <a:ext cx="5492573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Q-Learning update rule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18D3D0-DE7C-4761-85E3-00E00B6D1B3F}"/>
              </a:ext>
            </a:extLst>
          </p:cNvPr>
          <p:cNvGrpSpPr>
            <a:grpSpLocks noChangeAspect="1"/>
          </p:cNvGrpSpPr>
          <p:nvPr/>
        </p:nvGrpSpPr>
        <p:grpSpPr>
          <a:xfrm>
            <a:off x="2602526" y="2193310"/>
            <a:ext cx="8007320" cy="777699"/>
            <a:chOff x="4086276" y="4818397"/>
            <a:chExt cx="7784574" cy="718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09AC06-2250-4201-9763-5799DFF5AF6B}"/>
                </a:ext>
              </a:extLst>
            </p:cNvPr>
            <p:cNvSpPr/>
            <p:nvPr/>
          </p:nvSpPr>
          <p:spPr>
            <a:xfrm>
              <a:off x="4183440" y="4830533"/>
              <a:ext cx="7559502" cy="7065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8AA5F1-305B-4ED8-8B1F-04B1DEB191C8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784574" cy="706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8AA5F1-305B-4ED8-8B1F-04B1DEB19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784574" cy="706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178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425EF9-1B00-49C2-8051-DB46DE565291}"/>
              </a:ext>
            </a:extLst>
          </p:cNvPr>
          <p:cNvGrpSpPr/>
          <p:nvPr/>
        </p:nvGrpSpPr>
        <p:grpSpPr>
          <a:xfrm>
            <a:off x="2133629" y="1499740"/>
            <a:ext cx="1572811" cy="4275415"/>
            <a:chOff x="2149443" y="1805353"/>
            <a:chExt cx="1572811" cy="454619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DA9636-E0D9-417D-881F-A3953DC32896}"/>
                </a:ext>
              </a:extLst>
            </p:cNvPr>
            <p:cNvSpPr/>
            <p:nvPr/>
          </p:nvSpPr>
          <p:spPr>
            <a:xfrm>
              <a:off x="2149443" y="1805353"/>
              <a:ext cx="1572811" cy="44547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3135DE-544B-4D76-A8D3-E793443BE2D2}"/>
                </a:ext>
              </a:extLst>
            </p:cNvPr>
            <p:cNvGrpSpPr/>
            <p:nvPr/>
          </p:nvGrpSpPr>
          <p:grpSpPr>
            <a:xfrm>
              <a:off x="2149443" y="5860647"/>
              <a:ext cx="956224" cy="490905"/>
              <a:chOff x="2058402" y="5952810"/>
              <a:chExt cx="956224" cy="4909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294AD1-7813-46CF-8B53-D4E72381C9B2}"/>
                  </a:ext>
                </a:extLst>
              </p:cNvPr>
              <p:cNvSpPr/>
              <p:nvPr/>
            </p:nvSpPr>
            <p:spPr>
              <a:xfrm>
                <a:off x="2058403" y="6024626"/>
                <a:ext cx="956223" cy="38984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B1D5E35-927D-4D86-B440-1C53AF976DCD}"/>
                      </a:ext>
                    </a:extLst>
                  </p:cNvPr>
                  <p:cNvSpPr/>
                  <p:nvPr/>
                </p:nvSpPr>
                <p:spPr>
                  <a:xfrm>
                    <a:off x="2058402" y="5952810"/>
                    <a:ext cx="956224" cy="49090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 defTabSz="457200">
                      <a:spcBef>
                        <a:spcPct val="20000"/>
                      </a:spcBef>
                      <a:spcAft>
                        <a:spcPts val="600"/>
                      </a:spcAft>
                      <a:buClr>
                        <a:prstClr val="white"/>
                      </a:buClr>
                      <a:buSzPct val="80000"/>
                    </a:pPr>
                    <a:r>
                      <a:rPr lang="en-US" sz="2400" dirty="0">
                        <a:solidFill>
                          <a:schemeClr val="bg1"/>
                        </a:solidFill>
                      </a:rPr>
                      <a:t>s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endParaRPr lang="en-US" sz="2400" i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B1D5E35-927D-4D86-B440-1C53AF976D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402" y="5952810"/>
                    <a:ext cx="956224" cy="49090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9554" t="-10667" r="-1911" b="-30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85175" y="977646"/>
                <a:ext cx="8849086" cy="36690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For each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action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a:</a:t>
                </a:r>
              </a:p>
              <a:p>
                <a:pPr marL="0" indent="0">
                  <a:buNone/>
                </a:pPr>
                <a:r>
                  <a:rPr lang="en-US" sz="2800" i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←0</m:t>
                    </m:r>
                  </m:oMath>
                </a14:m>
                <a:endParaRPr lang="en-US" sz="2400" b="0" i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Begin in state s: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Repeat: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	Given s and the set of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associated with s:</a:t>
                </a:r>
              </a:p>
              <a:p>
                <a:pPr lvl="2"/>
                <a:r>
                  <a:rPr lang="en-US" sz="2300" b="1" dirty="0">
                    <a:solidFill>
                      <a:schemeClr val="tx1"/>
                    </a:solidFill>
                  </a:rPr>
                  <a:t>CHOOSE ACTION </a:t>
                </a:r>
                <a14:m>
                  <m:oMath xmlns:m="http://schemas.openxmlformats.org/officeDocument/2006/math">
                    <m:r>
                      <a:rPr lang="en-US" sz="2300" b="1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300" b="1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3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sz="2300" b="1" i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HOW?</a:t>
                </a:r>
              </a:p>
              <a:p>
                <a:pPr lvl="2"/>
                <a:r>
                  <a:rPr lang="en-US" sz="23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Apply action a.</a:t>
                </a:r>
              </a:p>
              <a:p>
                <a:pPr lvl="2"/>
                <a:r>
                  <a:rPr lang="en-US" sz="2300" dirty="0">
                    <a:solidFill>
                      <a:schemeClr val="tx1"/>
                    </a:solidFill>
                  </a:rPr>
                  <a:t>Receive reward r and new state s’.</a:t>
                </a:r>
              </a:p>
              <a:p>
                <a:pPr lvl="2"/>
                <a:r>
                  <a:rPr lang="en-US" sz="2300" dirty="0">
                    <a:solidFill>
                      <a:schemeClr val="tx1"/>
                    </a:solidFill>
                  </a:rPr>
                  <a:t>With transition &lt;s,a,r,s’&gt;, update Q(s,a)</a:t>
                </a:r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5175" y="977646"/>
                <a:ext cx="8849086" cy="3669000"/>
              </a:xfrm>
              <a:blipFill>
                <a:blip r:embed="rId3"/>
                <a:stretch>
                  <a:fillRect l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713" y="250973"/>
            <a:ext cx="5492573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Q-Learning algorithm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FB6EEA-25C4-4918-A4F3-B3F924874923}"/>
              </a:ext>
            </a:extLst>
          </p:cNvPr>
          <p:cNvGrpSpPr/>
          <p:nvPr/>
        </p:nvGrpSpPr>
        <p:grpSpPr>
          <a:xfrm>
            <a:off x="2873852" y="4524900"/>
            <a:ext cx="6986945" cy="680652"/>
            <a:chOff x="4086276" y="4818397"/>
            <a:chExt cx="7349930" cy="6806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3E344E-9078-49A9-9BB5-E9E9135897D5}"/>
                </a:ext>
              </a:extLst>
            </p:cNvPr>
            <p:cNvSpPr/>
            <p:nvPr/>
          </p:nvSpPr>
          <p:spPr>
            <a:xfrm>
              <a:off x="4183440" y="4830534"/>
              <a:ext cx="7252766" cy="6685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82EFF6E-B04F-4DC2-8042-9A85DB231887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252766" cy="6685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′,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82EFF6E-B04F-4DC2-8042-9A85DB231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252766" cy="6685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9447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512" y="91563"/>
            <a:ext cx="8571907" cy="12875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choosing an action: exploration vs exploitation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725007" y="1956174"/>
            <a:ext cx="114018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400" b="1" dirty="0"/>
              <a:t>Exploit: </a:t>
            </a:r>
            <a:r>
              <a:rPr lang="en-US" sz="2400" dirty="0"/>
              <a:t>maximize the expected utility now.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2400" b="1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400" b="1" dirty="0"/>
              <a:t>Explore: </a:t>
            </a:r>
            <a:r>
              <a:rPr lang="en-US" sz="2400" dirty="0"/>
              <a:t>choose an action that will help you improve your model.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24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How to Exploit? </a:t>
            </a:r>
            <a:r>
              <a:rPr lang="en-US" sz="2400" dirty="0"/>
              <a:t>use the current policy.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white"/>
                </a:solidFill>
              </a:rPr>
              <a:t>e.g., for Q-Learning in state s, choose action with largest Q(s,a)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4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How to Explore?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choose an action randomly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choose an action you haven’t chosen yet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choose an action that will take you to an unexplored state.</a:t>
            </a:r>
          </a:p>
        </p:txBody>
      </p:sp>
    </p:spTree>
    <p:extLst>
      <p:ext uri="{BB962C8B-B14F-4D97-AF65-F5344CB8AC3E}">
        <p14:creationId xmlns:p14="http://schemas.microsoft.com/office/powerpoint/2010/main" val="2473142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4F65A-AF18-4CE6-845A-DA5FA3A2EA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77939" y="347844"/>
                <a:ext cx="11167433" cy="739489"/>
              </a:xfrm>
            </p:spPr>
            <p:txBody>
              <a:bodyPr vert="horz" lIns="91440" tIns="45720" rIns="91440" bIns="45720" rtlCol="0" anchor="b">
                <a:noAutofit/>
              </a:bodyPr>
              <a:lstStyle/>
              <a:p>
                <a:pPr algn="ctr"/>
                <a:r>
                  <a:rPr lang="en-US" sz="4200" dirty="0"/>
                  <a:t>exploration strategy: </a:t>
                </a:r>
                <a14:m>
                  <m:oMath xmlns:m="http://schemas.openxmlformats.org/officeDocument/2006/math"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4200" dirty="0"/>
                  <a:t>-greedy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4F65A-AF18-4CE6-845A-DA5FA3A2E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7939" y="347844"/>
                <a:ext cx="11167433" cy="739489"/>
              </a:xfrm>
              <a:blipFill>
                <a:blip r:embed="rId2"/>
                <a:stretch>
                  <a:fillRect t="-15702" b="-38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/>
              <p:nvPr/>
            </p:nvSpPr>
            <p:spPr>
              <a:xfrm>
                <a:off x="659776" y="1619462"/>
                <a:ext cx="1051970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Explore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dirty="0"/>
                  <a:t> Exploit with probability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Weaknesses: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Does not exploit when learning has converged.</a:t>
                </a:r>
              </a:p>
              <a:p>
                <a:pPr lvl="1"/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Uses</a:t>
                </a:r>
                <a:r>
                  <a:rPr lang="en-US" sz="3200" b="1" dirty="0"/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appropriate if the world is changing.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6" y="1619462"/>
                <a:ext cx="10519704" cy="3970318"/>
              </a:xfrm>
              <a:prstGeom prst="rect">
                <a:avLst/>
              </a:prstGeom>
              <a:blipFill>
                <a:blip r:embed="rId3"/>
                <a:stretch>
                  <a:fillRect l="-1333" t="-1997" r="-579" b="-3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08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42" y="2093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exploration strategy: Boltzmann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/>
              <p:nvPr/>
            </p:nvSpPr>
            <p:spPr>
              <a:xfrm>
                <a:off x="864388" y="948833"/>
                <a:ext cx="10463223" cy="5566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2400" b="0" dirty="0"/>
                  <a:t>In state s, choose action a with probability p: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Simulated annealing: </a:t>
                </a:r>
                <a:r>
                  <a:rPr lang="en-US" sz="2400" i="1" dirty="0"/>
                  <a:t>t</a:t>
                </a:r>
                <a:r>
                  <a:rPr lang="en-US" sz="2400" dirty="0"/>
                  <a:t> is a “temperature” which “cools” over time.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High temperature means more exploration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2000" dirty="0"/>
                  <a:t>, implies actions taken at about equal probability.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As t cools, exploration is reduced.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/>
                  <a:t>, largest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/>
                  <a:t> becomes most probable.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88" y="948833"/>
                <a:ext cx="10463223" cy="5566204"/>
              </a:xfrm>
              <a:prstGeom prst="rect">
                <a:avLst/>
              </a:prstGeom>
              <a:blipFill>
                <a:blip r:embed="rId2"/>
                <a:stretch>
                  <a:fillRect l="-816" t="-876" r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340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Q-learning Demos</a:t>
            </a:r>
          </a:p>
        </p:txBody>
      </p:sp>
    </p:spTree>
    <p:extLst>
      <p:ext uri="{BB962C8B-B14F-4D97-AF65-F5344CB8AC3E}">
        <p14:creationId xmlns:p14="http://schemas.microsoft.com/office/powerpoint/2010/main" val="3202491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427" y="646036"/>
            <a:ext cx="4343399" cy="22564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Q-Learning Example: gridworld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12FD3-6E2F-4E54-8E21-D93AA954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9" y="609601"/>
            <a:ext cx="6200452" cy="522387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601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73" y="6027939"/>
            <a:ext cx="10176454" cy="684483"/>
          </a:xfrm>
        </p:spPr>
        <p:txBody>
          <a:bodyPr/>
          <a:lstStyle/>
          <a:p>
            <a:r>
              <a:rPr lang="en-US" dirty="0"/>
              <a:t>Video of Q-Learning demo -- Gridworld</a:t>
            </a:r>
          </a:p>
        </p:txBody>
      </p:sp>
      <p:pic>
        <p:nvPicPr>
          <p:cNvPr id="3" name="Q-learning--gridworld">
            <a:hlinkClick r:id="" action="ppaction://media"/>
            <a:extLst>
              <a:ext uri="{FF2B5EF4-FFF2-40B4-BE49-F238E27FC236}">
                <a16:creationId xmlns:a16="http://schemas.microsoft.com/office/drawing/2014/main" id="{7860C1EE-9FA3-4181-AD5B-A7C373910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4031" y="225478"/>
            <a:ext cx="9283938" cy="58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445169"/>
            <a:ext cx="11093115" cy="7903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Crawler 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34BC6-437B-4503-B689-001F93FF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22" y="2005764"/>
            <a:ext cx="9276330" cy="38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C0438-C309-4D6F-9357-9BB3E9AEF04D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421594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49" y="701841"/>
            <a:ext cx="3399229" cy="4892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Q-Learning: Talk 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94593-5F32-4879-9AAC-8344A2A44850}"/>
              </a:ext>
            </a:extLst>
          </p:cNvPr>
          <p:cNvSpPr txBox="1"/>
          <p:nvPr/>
        </p:nvSpPr>
        <p:spPr>
          <a:xfrm>
            <a:off x="4251619" y="701841"/>
            <a:ext cx="7644680" cy="482138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/>
              <a:t>Reinforcement Learning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3600" dirty="0"/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/>
              <a:t>What is Q-Learning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3600" dirty="0"/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/>
              <a:t>Q-Learning Demos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3600" dirty="0"/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/>
              <a:t>Approximate Q-Learning</a:t>
            </a:r>
          </a:p>
        </p:txBody>
      </p:sp>
    </p:spTree>
    <p:extLst>
      <p:ext uri="{BB962C8B-B14F-4D97-AF65-F5344CB8AC3E}">
        <p14:creationId xmlns:p14="http://schemas.microsoft.com/office/powerpoint/2010/main" val="9530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497" y="6253017"/>
            <a:ext cx="9021004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1 of Q-Learning demo -- Crawler</a:t>
            </a:r>
          </a:p>
        </p:txBody>
      </p:sp>
      <p:pic>
        <p:nvPicPr>
          <p:cNvPr id="3" name="CrawlerBot">
            <a:hlinkClick r:id="" action="ppaction://media"/>
            <a:extLst>
              <a:ext uri="{FF2B5EF4-FFF2-40B4-BE49-F238E27FC236}">
                <a16:creationId xmlns:a16="http://schemas.microsoft.com/office/drawing/2014/main" id="{829808AE-39C1-4C87-8E84-DFA612DFD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2196" y="144509"/>
            <a:ext cx="9507607" cy="6108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262" y="6204864"/>
            <a:ext cx="8913092" cy="525754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2 of Q-Learning demo -- Crawler</a:t>
            </a:r>
          </a:p>
        </p:txBody>
      </p:sp>
      <p:pic>
        <p:nvPicPr>
          <p:cNvPr id="3" name="Q-learning--crawler">
            <a:hlinkClick r:id="" action="ppaction://media"/>
            <a:extLst>
              <a:ext uri="{FF2B5EF4-FFF2-40B4-BE49-F238E27FC236}">
                <a16:creationId xmlns:a16="http://schemas.microsoft.com/office/drawing/2014/main" id="{1D6F05D9-3894-43E8-B292-88F05C2C2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526" y="144509"/>
            <a:ext cx="9662565" cy="603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07EE6-2D18-472A-8BEE-5355A62483D5}"/>
              </a:ext>
            </a:extLst>
          </p:cNvPr>
          <p:cNvSpPr txBox="1"/>
          <p:nvPr/>
        </p:nvSpPr>
        <p:spPr>
          <a:xfrm>
            <a:off x="8676699" y="6607507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97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251712"/>
            <a:ext cx="11836576" cy="6461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discount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655870"/>
                  </p:ext>
                </p:extLst>
              </p:nvPr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479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sng" dirty="0">
                              <a:effectLst/>
                            </a:rPr>
                            <a:t>Discount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0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u="none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Learning Rate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4577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US" b="1" dirty="0"/>
                            <a:t>,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655870"/>
                  </p:ext>
                </p:extLst>
              </p:nvPr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348" r="-2010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45" t="-4348" r="-1017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250000" r="-400694" b="-4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350000" r="-400694" b="-3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50000" r="-400694" b="-2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550000" r="-400694" b="-1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95238" r="-400694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A21D8F6F-55C3-4314-AD58-748B5E4B3D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7994" y="1200441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28433-C612-479B-B6D1-53DEB272A0DF}"/>
              </a:ext>
            </a:extLst>
          </p:cNvPr>
          <p:cNvSpPr/>
          <p:nvPr/>
        </p:nvSpPr>
        <p:spPr>
          <a:xfrm>
            <a:off x="567327" y="1261887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Update rule:</a:t>
            </a:r>
          </a:p>
        </p:txBody>
      </p:sp>
    </p:spTree>
    <p:extLst>
      <p:ext uri="{BB962C8B-B14F-4D97-AF65-F5344CB8AC3E}">
        <p14:creationId xmlns:p14="http://schemas.microsoft.com/office/powerpoint/2010/main" val="31070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66928" y="1343890"/>
            <a:ext cx="9065491" cy="452596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Amazing result: Q-learning converges to optimal policy -- even if you’re acting sub-optimally!</a:t>
            </a:r>
          </a:p>
          <a:p>
            <a:pPr lvl="2"/>
            <a:endParaRPr lang="en-US" sz="20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This is called </a:t>
            </a:r>
            <a:r>
              <a:rPr lang="en-US" sz="2800" b="1" i="1" u="sng" dirty="0">
                <a:solidFill>
                  <a:schemeClr val="tx1"/>
                </a:solidFill>
              </a:rPr>
              <a:t>off-policy learning</a:t>
            </a:r>
          </a:p>
          <a:p>
            <a:pPr lvl="2"/>
            <a:endParaRPr lang="en-US" sz="20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Caveats: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You have to explore enough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You have to eventually make the learning rate</a:t>
            </a:r>
          </a:p>
          <a:p>
            <a:pPr lvl="1">
              <a:buNone/>
            </a:pPr>
            <a:r>
              <a:rPr lang="en-US" sz="2400" dirty="0">
                <a:solidFill>
                  <a:schemeClr val="tx1"/>
                </a:solidFill>
              </a:rPr>
              <a:t>	small enough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… but not decrease it too quickly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Basically, in the limit, it doesn’t matter how you select actions (!)</a:t>
            </a:r>
          </a:p>
          <a:p>
            <a:pPr lvl="3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57824" y="270878"/>
            <a:ext cx="6076352" cy="960438"/>
          </a:xfrm>
        </p:spPr>
        <p:txBody>
          <a:bodyPr/>
          <a:lstStyle/>
          <a:p>
            <a:r>
              <a:rPr lang="en-US" dirty="0"/>
              <a:t>Q-Learning Properties</a:t>
            </a: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0159" y="1983786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E2217-052F-4625-B393-1964BC837151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9262" y="200146"/>
            <a:ext cx="6630988" cy="849166"/>
          </a:xfrm>
        </p:spPr>
        <p:txBody>
          <a:bodyPr/>
          <a:lstStyle/>
          <a:p>
            <a:r>
              <a:rPr lang="en-US" dirty="0"/>
              <a:t>Approximate Q-Learning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9262" y="1194529"/>
            <a:ext cx="6229350" cy="523875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AFCE5-BD21-4B95-BBBB-03FE8CC0185A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Generalize that experience to new, similar situations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0" y="240998"/>
            <a:ext cx="6985000" cy="753534"/>
          </a:xfrm>
        </p:spPr>
        <p:txBody>
          <a:bodyPr/>
          <a:lstStyle/>
          <a:p>
            <a:r>
              <a:rPr lang="en-US" dirty="0"/>
              <a:t>Generalizing Across States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4666" y="3662878"/>
            <a:ext cx="4168588" cy="2597182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5512" y="1228409"/>
            <a:ext cx="2971800" cy="21087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48964" y="2957946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004324" y="292002"/>
            <a:ext cx="4665951" cy="765850"/>
          </a:xfrm>
        </p:spPr>
        <p:txBody>
          <a:bodyPr/>
          <a:lstStyle/>
          <a:p>
            <a:r>
              <a:rPr lang="en-US" dirty="0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875145" y="2941782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01CCEC-B63C-4E4A-94B8-F7E7ED40D536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1E4762-0D56-4C3D-9527-BEBE55D6E76E}"/>
              </a:ext>
            </a:extLst>
          </p:cNvPr>
          <p:cNvSpPr/>
          <p:nvPr/>
        </p:nvSpPr>
        <p:spPr>
          <a:xfrm>
            <a:off x="10474036" y="3156527"/>
            <a:ext cx="369455" cy="281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274" y="6062450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pic>
        <p:nvPicPr>
          <p:cNvPr id="4" name="Qlearning--pacman--tiny--watch all">
            <a:hlinkClick r:id="" action="ppaction://media"/>
            <a:extLst>
              <a:ext uri="{FF2B5EF4-FFF2-40B4-BE49-F238E27FC236}">
                <a16:creationId xmlns:a16="http://schemas.microsoft.com/office/drawing/2014/main" id="{5A56CB72-DF2A-493D-BB0D-1BEE0C759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585" y="110601"/>
            <a:ext cx="9415030" cy="58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2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0C15A6-FA5B-4592-8B86-99E45F75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274" y="6062450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2</a:t>
            </a:r>
          </a:p>
        </p:txBody>
      </p:sp>
      <p:pic>
        <p:nvPicPr>
          <p:cNvPr id="7" name="Qlearning--pacman--tiny--silent train">
            <a:hlinkClick r:id="" action="ppaction://media"/>
            <a:extLst>
              <a:ext uri="{FF2B5EF4-FFF2-40B4-BE49-F238E27FC236}">
                <a16:creationId xmlns:a16="http://schemas.microsoft.com/office/drawing/2014/main" id="{639EB7A9-F063-4D8F-9D6F-38A3667F2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9296" y="216572"/>
            <a:ext cx="9353405" cy="58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F9B10-B886-4950-A4F1-4B8D4B49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273" y="6049007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3</a:t>
            </a:r>
          </a:p>
        </p:txBody>
      </p:sp>
      <p:pic>
        <p:nvPicPr>
          <p:cNvPr id="7" name="Qlearning--pacman--tricky--watch all">
            <a:hlinkClick r:id="" action="ppaction://media"/>
            <a:extLst>
              <a:ext uri="{FF2B5EF4-FFF2-40B4-BE49-F238E27FC236}">
                <a16:creationId xmlns:a16="http://schemas.microsoft.com/office/drawing/2014/main" id="{65C52CD0-4003-4993-8CB1-5C4A81C36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386" y="125407"/>
            <a:ext cx="9357226" cy="58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1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96443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9445" y="232905"/>
            <a:ext cx="7673109" cy="882409"/>
          </a:xfrm>
        </p:spPr>
        <p:txBody>
          <a:bodyPr/>
          <a:lstStyle/>
          <a:p>
            <a:r>
              <a:rPr lang="en-US" dirty="0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78475" y="1314449"/>
            <a:ext cx="6858000" cy="541886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</a:rPr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1 / (dist to dot)</a:t>
            </a:r>
            <a:r>
              <a:rPr lang="en-US" sz="1800" baseline="30000" dirty="0">
                <a:solidFill>
                  <a:schemeClr val="tx1"/>
                </a:solidFill>
              </a:rPr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Is </a:t>
            </a:r>
            <a:r>
              <a:rPr lang="en-US" sz="1800" dirty="0" err="1">
                <a:solidFill>
                  <a:schemeClr val="tx1"/>
                </a:solidFill>
              </a:rPr>
              <a:t>Pacman</a:t>
            </a:r>
            <a:r>
              <a:rPr lang="en-US" sz="1800" dirty="0">
                <a:solidFill>
                  <a:schemeClr val="tx1"/>
                </a:solidFill>
              </a:rPr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Can also describe a q-state (s, a) with features (e.g. action moves closer to food)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5FBEE-5BDC-4F0F-8E76-5B57A3FA5D40}"/>
              </a:ext>
            </a:extLst>
          </p:cNvPr>
          <p:cNvGrpSpPr/>
          <p:nvPr/>
        </p:nvGrpSpPr>
        <p:grpSpPr>
          <a:xfrm>
            <a:off x="7913254" y="1885949"/>
            <a:ext cx="4038600" cy="3954463"/>
            <a:chOff x="7913254" y="1885949"/>
            <a:chExt cx="4038600" cy="3954463"/>
          </a:xfrm>
        </p:grpSpPr>
        <p:grpSp>
          <p:nvGrpSpPr>
            <p:cNvPr id="17" name="Group 16"/>
            <p:cNvGrpSpPr/>
            <p:nvPr/>
          </p:nvGrpSpPr>
          <p:grpSpPr>
            <a:xfrm>
              <a:off x="7913254" y="1885949"/>
              <a:ext cx="4038600" cy="3954463"/>
              <a:chOff x="5943600" y="1524000"/>
              <a:chExt cx="2514600" cy="2462213"/>
            </a:xfrm>
          </p:grpSpPr>
          <p:grpSp>
            <p:nvGrpSpPr>
              <p:cNvPr id="15364" name="Group 4"/>
              <p:cNvGrpSpPr>
                <a:grpSpLocks/>
              </p:cNvGrpSpPr>
              <p:nvPr/>
            </p:nvGrpSpPr>
            <p:grpSpPr bwMode="auto">
              <a:xfrm>
                <a:off x="5943600" y="1524000"/>
                <a:ext cx="2514600" cy="2462213"/>
                <a:chOff x="3744" y="960"/>
                <a:chExt cx="1584" cy="1551"/>
              </a:xfrm>
            </p:grpSpPr>
            <p:grpSp>
              <p:nvGrpSpPr>
                <p:cNvPr id="15367" name="Group 5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5371" name="Group 6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5375" name="Picture 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5376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5372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3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4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53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365" name="Rectangle 15"/>
              <p:cNvSpPr>
                <a:spLocks noChangeArrowheads="1"/>
              </p:cNvSpPr>
              <p:nvPr/>
            </p:nvSpPr>
            <p:spPr bwMode="auto">
              <a:xfrm>
                <a:off x="6096000" y="3352800"/>
                <a:ext cx="228600" cy="1524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82F0B4-9BD2-446A-9C90-D2FCF8BD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1836" y="4444677"/>
              <a:ext cx="1359526" cy="3044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B2B574-65A6-4FF3-84BB-C4EC607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8510" y="4452580"/>
              <a:ext cx="332036" cy="993734"/>
            </a:xfrm>
            <a:prstGeom prst="rect">
              <a:avLst/>
            </a:prstGeom>
          </p:spPr>
        </p:pic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2FBB48F6-23C4-4379-9C87-941B1A725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2885" y="4823111"/>
              <a:ext cx="500910" cy="24476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4E7A8E14-3D33-41FD-B6B5-9081C7EF9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3117" y="5069121"/>
              <a:ext cx="301146" cy="3671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A01471-708A-49B8-B968-78C218B97765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4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Disadvantage: states may share features but actually be very different in value!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95300" y="294786"/>
            <a:ext cx="6001400" cy="721702"/>
          </a:xfrm>
        </p:spPr>
        <p:txBody>
          <a:bodyPr/>
          <a:lstStyle/>
          <a:p>
            <a:r>
              <a:rPr lang="en-US" dirty="0"/>
              <a:t>Linear Value Functions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7E470-6A09-4852-ADB2-748B3A0C57F5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0326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2286000"/>
                <a:ext cx="8298873" cy="426720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Q-learning with linear Q-functions: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200" dirty="0">
                    <a:solidFill>
                      <a:schemeClr val="tx1"/>
                    </a:solidFill>
                  </a:rPr>
                  <a:t>transition = (s,a,r,s’)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sz="2200" dirty="0">
                    <a:solidFill>
                      <a:schemeClr val="tx1"/>
                    </a:solidFill>
                  </a:rPr>
                  <a:t>difference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difference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		</a:t>
                </a:r>
                <a:r>
                  <a:rPr lang="en-US" sz="22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 Exact Q’s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difference</m:t>
                        </m:r>
                      </m:e>
                    </m:d>
                    <m:func>
                      <m:func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fName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b="1" dirty="0">
                    <a:solidFill>
                      <a:schemeClr val="tx1"/>
                    </a:solidFill>
                  </a:rPr>
                  <a:t>		</a:t>
                </a:r>
                <a:r>
                  <a:rPr lang="en-US" sz="22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 Approximate Q’s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Intuitive interpretation: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Adjust weights of active features.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E.g., if something unexpectedly bad happens, blame the features that were on i.e., prefer less all states with that state’s features.</a:t>
                </a:r>
              </a:p>
              <a:p>
                <a:pPr lvl="4">
                  <a:lnSpc>
                    <a:spcPct val="80000"/>
                  </a:lnSpc>
                </a:pPr>
                <a:endParaRPr 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Formal justification: online least squares</a:t>
                </a:r>
              </a:p>
            </p:txBody>
          </p:sp>
        </mc:Choice>
        <mc:Fallback xmlns="">
          <p:sp>
            <p:nvSpPr>
              <p:cNvPr id="1803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86000"/>
                <a:ext cx="8298873" cy="4267200"/>
              </a:xfrm>
              <a:blipFill>
                <a:blip r:embed="rId3"/>
                <a:stretch>
                  <a:fillRect l="-441" t="-2286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DDBEFA0-969A-4655-8899-4204EE1DB0FC}"/>
              </a:ext>
            </a:extLst>
          </p:cNvPr>
          <p:cNvGrpSpPr/>
          <p:nvPr/>
        </p:nvGrpSpPr>
        <p:grpSpPr>
          <a:xfrm>
            <a:off x="1600200" y="1208088"/>
            <a:ext cx="8991600" cy="762000"/>
            <a:chOff x="1600200" y="1208088"/>
            <a:chExt cx="8991600" cy="762000"/>
          </a:xfrm>
        </p:grpSpPr>
        <p:sp>
          <p:nvSpPr>
            <p:cNvPr id="12" name="Rounded Rectangle 11"/>
            <p:cNvSpPr/>
            <p:nvPr/>
          </p:nvSpPr>
          <p:spPr>
            <a:xfrm>
              <a:off x="1600200" y="1208088"/>
              <a:ext cx="8991600" cy="762000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4" name="Picture 6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78050" y="1432718"/>
              <a:ext cx="783590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866244" y="304800"/>
            <a:ext cx="6611911" cy="762000"/>
          </a:xfrm>
        </p:spPr>
        <p:txBody>
          <a:bodyPr/>
          <a:lstStyle/>
          <a:p>
            <a:r>
              <a:rPr lang="en-US" dirty="0"/>
              <a:t>Approximate Q-Learning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1B6651-2EED-47A4-A39D-90390E5010A6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41975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ight Arrow 52">
            <a:extLst>
              <a:ext uri="{FF2B5EF4-FFF2-40B4-BE49-F238E27FC236}">
                <a16:creationId xmlns:a16="http://schemas.microsoft.com/office/drawing/2014/main" id="{4A0C8191-09DF-4A90-B25D-28FC1D0FFEFA}"/>
              </a:ext>
            </a:extLst>
          </p:cNvPr>
          <p:cNvSpPr/>
          <p:nvPr/>
        </p:nvSpPr>
        <p:spPr>
          <a:xfrm>
            <a:off x="6324600" y="1882589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2">
            <a:extLst>
              <a:ext uri="{FF2B5EF4-FFF2-40B4-BE49-F238E27FC236}">
                <a16:creationId xmlns:a16="http://schemas.microsoft.com/office/drawing/2014/main" id="{76A68963-A5BE-4A16-8E48-9F3174D234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93695" y="167573"/>
            <a:ext cx="5471410" cy="62439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Q-Pacman</a:t>
            </a:r>
          </a:p>
        </p:txBody>
      </p:sp>
      <p:pic>
        <p:nvPicPr>
          <p:cNvPr id="145" name="Picture 144" descr="TP_tmp.png">
            <a:extLst>
              <a:ext uri="{FF2B5EF4-FFF2-40B4-BE49-F238E27FC236}">
                <a16:creationId xmlns:a16="http://schemas.microsoft.com/office/drawing/2014/main" id="{021F85CE-9367-461B-910B-1586C0E20D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403289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145" descr="TP_tmp.png">
            <a:extLst>
              <a:ext uri="{FF2B5EF4-FFF2-40B4-BE49-F238E27FC236}">
                <a16:creationId xmlns:a16="http://schemas.microsoft.com/office/drawing/2014/main" id="{F9B21820-FFF4-45F6-B706-B1CE3E9FB6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765239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Rounded Rectangle 50">
            <a:extLst>
              <a:ext uri="{FF2B5EF4-FFF2-40B4-BE49-F238E27FC236}">
                <a16:creationId xmlns:a16="http://schemas.microsoft.com/office/drawing/2014/main" id="{87A0BD7F-7B81-466B-B27D-4C37C21C86B4}"/>
              </a:ext>
            </a:extLst>
          </p:cNvPr>
          <p:cNvSpPr/>
          <p:nvPr/>
        </p:nvSpPr>
        <p:spPr>
          <a:xfrm>
            <a:off x="457200" y="1653989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le 51">
            <a:extLst>
              <a:ext uri="{FF2B5EF4-FFF2-40B4-BE49-F238E27FC236}">
                <a16:creationId xmlns:a16="http://schemas.microsoft.com/office/drawing/2014/main" id="{6B3D9E4F-F0D9-4C51-BDFC-1C3CEADA87B4}"/>
              </a:ext>
            </a:extLst>
          </p:cNvPr>
          <p:cNvSpPr/>
          <p:nvPr/>
        </p:nvSpPr>
        <p:spPr>
          <a:xfrm>
            <a:off x="8686800" y="1653989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62">
            <a:extLst>
              <a:ext uri="{FF2B5EF4-FFF2-40B4-BE49-F238E27FC236}">
                <a16:creationId xmlns:a16="http://schemas.microsoft.com/office/drawing/2014/main" id="{79CC618C-05FC-4C82-9568-AD17EE34A822}"/>
              </a:ext>
            </a:extLst>
          </p:cNvPr>
          <p:cNvSpPr/>
          <p:nvPr/>
        </p:nvSpPr>
        <p:spPr>
          <a:xfrm>
            <a:off x="4793117" y="5006789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65">
            <a:extLst>
              <a:ext uri="{FF2B5EF4-FFF2-40B4-BE49-F238E27FC236}">
                <a16:creationId xmlns:a16="http://schemas.microsoft.com/office/drawing/2014/main" id="{ECDE4F4D-74D8-4EA1-8E29-D99B03D5842C}"/>
              </a:ext>
            </a:extLst>
          </p:cNvPr>
          <p:cNvSpPr/>
          <p:nvPr/>
        </p:nvSpPr>
        <p:spPr>
          <a:xfrm>
            <a:off x="1752600" y="4854389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A0BCFB-5C5E-48DE-B89D-EE3D043A8495}"/>
              </a:ext>
            </a:extLst>
          </p:cNvPr>
          <p:cNvGrpSpPr/>
          <p:nvPr/>
        </p:nvGrpSpPr>
        <p:grpSpPr>
          <a:xfrm>
            <a:off x="855081" y="1806389"/>
            <a:ext cx="1790329" cy="1752600"/>
            <a:chOff x="855081" y="1981200"/>
            <a:chExt cx="1790329" cy="1752600"/>
          </a:xfrm>
        </p:grpSpPr>
        <p:grpSp>
          <p:nvGrpSpPr>
            <p:cNvPr id="109" name="Group 14">
              <a:extLst>
                <a:ext uri="{FF2B5EF4-FFF2-40B4-BE49-F238E27FC236}">
                  <a16:creationId xmlns:a16="http://schemas.microsoft.com/office/drawing/2014/main" id="{EEFC4D08-A262-4D29-90BA-41D2C9AF25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5081" y="1981200"/>
              <a:ext cx="1790329" cy="1752600"/>
              <a:chOff x="3984" y="960"/>
              <a:chExt cx="1584" cy="1551"/>
            </a:xfrm>
          </p:grpSpPr>
          <p:grpSp>
            <p:nvGrpSpPr>
              <p:cNvPr id="111" name="Group 15">
                <a:extLst>
                  <a:ext uri="{FF2B5EF4-FFF2-40B4-BE49-F238E27FC236}">
                    <a16:creationId xmlns:a16="http://schemas.microsoft.com/office/drawing/2014/main" id="{4485057A-5F2E-431B-8250-65CDB904DA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13" name="Group 16">
                  <a:extLst>
                    <a:ext uri="{FF2B5EF4-FFF2-40B4-BE49-F238E27FC236}">
                      <a16:creationId xmlns:a16="http://schemas.microsoft.com/office/drawing/2014/main" id="{DE49A588-943F-47C9-80FE-6E10E19A51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17" name="Group 17">
                    <a:extLst>
                      <a:ext uri="{FF2B5EF4-FFF2-40B4-BE49-F238E27FC236}">
                        <a16:creationId xmlns:a16="http://schemas.microsoft.com/office/drawing/2014/main" id="{DAA0E519-40AF-458C-9B61-16609AFB4A7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21" name="Picture 18">
                      <a:extLst>
                        <a:ext uri="{FF2B5EF4-FFF2-40B4-BE49-F238E27FC236}">
                          <a16:creationId xmlns:a16="http://schemas.microsoft.com/office/drawing/2014/main" id="{7EB5F4C3-6A98-4638-B4ED-DDCCE2136B9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22" name="Picture 19">
                      <a:extLst>
                        <a:ext uri="{FF2B5EF4-FFF2-40B4-BE49-F238E27FC236}">
                          <a16:creationId xmlns:a16="http://schemas.microsoft.com/office/drawing/2014/main" id="{65860E21-0F99-4FCA-8511-EF165195AC7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18" name="Picture 20">
                    <a:extLst>
                      <a:ext uri="{FF2B5EF4-FFF2-40B4-BE49-F238E27FC236}">
                        <a16:creationId xmlns:a16="http://schemas.microsoft.com/office/drawing/2014/main" id="{27793855-BE2B-415A-9D25-9FFBA996A0E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19" name="Picture 21">
                    <a:extLst>
                      <a:ext uri="{FF2B5EF4-FFF2-40B4-BE49-F238E27FC236}">
                        <a16:creationId xmlns:a16="http://schemas.microsoft.com/office/drawing/2014/main" id="{FFDE3957-D57D-46F8-96A6-31F39EEF576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20" name="Picture 22">
                    <a:extLst>
                      <a:ext uri="{FF2B5EF4-FFF2-40B4-BE49-F238E27FC236}">
                        <a16:creationId xmlns:a16="http://schemas.microsoft.com/office/drawing/2014/main" id="{60520167-6EFF-4430-9AA4-DB30155A92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14" name="Rectangle 23">
                  <a:extLst>
                    <a:ext uri="{FF2B5EF4-FFF2-40B4-BE49-F238E27FC236}">
                      <a16:creationId xmlns:a16="http://schemas.microsoft.com/office/drawing/2014/main" id="{805A829A-9778-4BC0-9C98-86C06EC6B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" name="Rectangle 24">
                  <a:extLst>
                    <a:ext uri="{FF2B5EF4-FFF2-40B4-BE49-F238E27FC236}">
                      <a16:creationId xmlns:a16="http://schemas.microsoft.com/office/drawing/2014/main" id="{E5F3B034-617E-4668-839B-46194E29A6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Rectangle 25">
                  <a:extLst>
                    <a:ext uri="{FF2B5EF4-FFF2-40B4-BE49-F238E27FC236}">
                      <a16:creationId xmlns:a16="http://schemas.microsoft.com/office/drawing/2014/main" id="{AED274EE-6AAE-4328-81A1-F6CD876D41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12" name="Rectangle 26">
                <a:extLst>
                  <a:ext uri="{FF2B5EF4-FFF2-40B4-BE49-F238E27FC236}">
                    <a16:creationId xmlns:a16="http://schemas.microsoft.com/office/drawing/2014/main" id="{8789AD27-0804-4D66-BF45-44BD53CCC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4" name="Rectangle 23">
              <a:extLst>
                <a:ext uri="{FF2B5EF4-FFF2-40B4-BE49-F238E27FC236}">
                  <a16:creationId xmlns:a16="http://schemas.microsoft.com/office/drawing/2014/main" id="{C5C6001E-16EE-4B04-AF47-175B17817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483" y="3390632"/>
              <a:ext cx="108505" cy="1627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Rectangle 24">
              <a:extLst>
                <a:ext uri="{FF2B5EF4-FFF2-40B4-BE49-F238E27FC236}">
                  <a16:creationId xmlns:a16="http://schemas.microsoft.com/office/drawing/2014/main" id="{9C30B110-9067-4F2F-8FCC-93F09B003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998" y="3124200"/>
              <a:ext cx="108505" cy="4339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Rectangle 25">
              <a:extLst>
                <a:ext uri="{FF2B5EF4-FFF2-40B4-BE49-F238E27FC236}">
                  <a16:creationId xmlns:a16="http://schemas.microsoft.com/office/drawing/2014/main" id="{024EC592-499F-4E1C-8944-90C53680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110" y="3116241"/>
              <a:ext cx="636109" cy="1339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Rectangle 26">
              <a:extLst>
                <a:ext uri="{FF2B5EF4-FFF2-40B4-BE49-F238E27FC236}">
                  <a16:creationId xmlns:a16="http://schemas.microsoft.com/office/drawing/2014/main" id="{7F9BE87B-C360-46CA-828E-F9466C889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711" y="3282154"/>
              <a:ext cx="167520" cy="1084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C0FFC9D-ACEA-4ADA-997F-9AF5F418CE19}"/>
              </a:ext>
            </a:extLst>
          </p:cNvPr>
          <p:cNvGrpSpPr/>
          <p:nvPr/>
        </p:nvGrpSpPr>
        <p:grpSpPr>
          <a:xfrm>
            <a:off x="9421231" y="1806389"/>
            <a:ext cx="1790329" cy="1752600"/>
            <a:chOff x="9421231" y="1981200"/>
            <a:chExt cx="1790329" cy="1752600"/>
          </a:xfrm>
        </p:grpSpPr>
        <p:grpSp>
          <p:nvGrpSpPr>
            <p:cNvPr id="134" name="Group 4">
              <a:extLst>
                <a:ext uri="{FF2B5EF4-FFF2-40B4-BE49-F238E27FC236}">
                  <a16:creationId xmlns:a16="http://schemas.microsoft.com/office/drawing/2014/main" id="{BFBF384E-CC18-41C5-B7EC-9E70824844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1231" y="1981200"/>
              <a:ext cx="1790329" cy="1752600"/>
              <a:chOff x="3984" y="2640"/>
              <a:chExt cx="1584" cy="1551"/>
            </a:xfrm>
          </p:grpSpPr>
          <p:grpSp>
            <p:nvGrpSpPr>
              <p:cNvPr id="136" name="Group 5">
                <a:extLst>
                  <a:ext uri="{FF2B5EF4-FFF2-40B4-BE49-F238E27FC236}">
                    <a16:creationId xmlns:a16="http://schemas.microsoft.com/office/drawing/2014/main" id="{6C118716-505E-4B32-B666-8F29B4DEC1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43" name="Picture 6">
                  <a:extLst>
                    <a:ext uri="{FF2B5EF4-FFF2-40B4-BE49-F238E27FC236}">
                      <a16:creationId xmlns:a16="http://schemas.microsoft.com/office/drawing/2014/main" id="{E98DFB3B-827A-4352-A3E1-FA26EEE1BE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44" name="Picture 7">
                  <a:extLst>
                    <a:ext uri="{FF2B5EF4-FFF2-40B4-BE49-F238E27FC236}">
                      <a16:creationId xmlns:a16="http://schemas.microsoft.com/office/drawing/2014/main" id="{032DC90B-B866-4AF7-B621-4454459E01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37" name="Picture 8">
                <a:extLst>
                  <a:ext uri="{FF2B5EF4-FFF2-40B4-BE49-F238E27FC236}">
                    <a16:creationId xmlns:a16="http://schemas.microsoft.com/office/drawing/2014/main" id="{138675F6-4CB0-452A-BD76-8B7D492F92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8" name="Picture 9">
                <a:extLst>
                  <a:ext uri="{FF2B5EF4-FFF2-40B4-BE49-F238E27FC236}">
                    <a16:creationId xmlns:a16="http://schemas.microsoft.com/office/drawing/2014/main" id="{A255B6C5-ED38-4CA1-8E21-B35B8F6454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9" name="Rectangle 10">
                <a:extLst>
                  <a:ext uri="{FF2B5EF4-FFF2-40B4-BE49-F238E27FC236}">
                    <a16:creationId xmlns:a16="http://schemas.microsoft.com/office/drawing/2014/main" id="{99F065C4-46EF-4493-B3F4-67508C1A2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Rectangle 11">
                <a:extLst>
                  <a:ext uri="{FF2B5EF4-FFF2-40B4-BE49-F238E27FC236}">
                    <a16:creationId xmlns:a16="http://schemas.microsoft.com/office/drawing/2014/main" id="{BEE07476-8343-4376-B604-597F21A26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Rectangle 12">
                <a:extLst>
                  <a:ext uri="{FF2B5EF4-FFF2-40B4-BE49-F238E27FC236}">
                    <a16:creationId xmlns:a16="http://schemas.microsoft.com/office/drawing/2014/main" id="{814AAB3C-FC1F-4007-BAE3-A4BB68AED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Rectangle 13">
                <a:extLst>
                  <a:ext uri="{FF2B5EF4-FFF2-40B4-BE49-F238E27FC236}">
                    <a16:creationId xmlns:a16="http://schemas.microsoft.com/office/drawing/2014/main" id="{EDC07EDC-6460-4CB7-91E3-544DB83AD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8" name="Rectangle 10">
              <a:extLst>
                <a:ext uri="{FF2B5EF4-FFF2-40B4-BE49-F238E27FC236}">
                  <a16:creationId xmlns:a16="http://schemas.microsoft.com/office/drawing/2014/main" id="{44222BFE-A97A-4B03-AD7C-9762AD182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3988" y="3444871"/>
              <a:ext cx="108505" cy="167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1">
              <a:extLst>
                <a:ext uri="{FF2B5EF4-FFF2-40B4-BE49-F238E27FC236}">
                  <a16:creationId xmlns:a16="http://schemas.microsoft.com/office/drawing/2014/main" id="{21E0CCE5-E2C8-46D9-8F28-1CBC76F14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0391" y="3411216"/>
              <a:ext cx="142294" cy="201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2">
              <a:extLst>
                <a:ext uri="{FF2B5EF4-FFF2-40B4-BE49-F238E27FC236}">
                  <a16:creationId xmlns:a16="http://schemas.microsoft.com/office/drawing/2014/main" id="{D430ACCA-2780-47D8-8345-509EC4763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2260" y="3124200"/>
              <a:ext cx="108505" cy="4339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3">
              <a:extLst>
                <a:ext uri="{FF2B5EF4-FFF2-40B4-BE49-F238E27FC236}">
                  <a16:creationId xmlns:a16="http://schemas.microsoft.com/office/drawing/2014/main" id="{356B5646-F3FA-4A2D-B490-4AF1E4039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2260" y="3119437"/>
              <a:ext cx="596776" cy="1084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3412E526-71BF-455A-A1CA-E47D7FD08561}"/>
              </a:ext>
            </a:extLst>
          </p:cNvPr>
          <p:cNvSpPr txBox="1"/>
          <p:nvPr/>
        </p:nvSpPr>
        <p:spPr>
          <a:xfrm>
            <a:off x="8543417" y="6617013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F8DBA-B863-4558-8519-BF9C0AF7EABE}"/>
                  </a:ext>
                </a:extLst>
              </p:cNvPr>
              <p:cNvSpPr txBox="1"/>
              <p:nvPr/>
            </p:nvSpPr>
            <p:spPr>
              <a:xfrm>
                <a:off x="2851022" y="824208"/>
                <a:ext cx="689028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=4.0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𝐷𝑂𝑇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−1.0</m:t>
                          </m:r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𝐺𝑆𝑇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F8DBA-B863-4558-8519-BF9C0AF7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022" y="824208"/>
                <a:ext cx="6890284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8FCD96-EC40-48B5-ADDA-D31249B70370}"/>
                  </a:ext>
                </a:extLst>
              </p:cNvPr>
              <p:cNvSpPr txBox="1"/>
              <p:nvPr/>
            </p:nvSpPr>
            <p:spPr>
              <a:xfrm>
                <a:off x="3065207" y="5929191"/>
                <a:ext cx="689028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=3.0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𝐷𝑂𝑇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−3.0</m:t>
                          </m:r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𝐺𝑆𝑇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8FCD96-EC40-48B5-ADDA-D31249B70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207" y="5929191"/>
                <a:ext cx="6890284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0DB72A-6382-49CB-8D7C-999211188E3D}"/>
                  </a:ext>
                </a:extLst>
              </p:cNvPr>
              <p:cNvSpPr txBox="1"/>
              <p:nvPr/>
            </p:nvSpPr>
            <p:spPr>
              <a:xfrm>
                <a:off x="2992973" y="2050099"/>
                <a:ext cx="30196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𝐷𝑂𝑇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𝑁𝑂𝑅𝑇𝐻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0DB72A-6382-49CB-8D7C-99921118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973" y="2050099"/>
                <a:ext cx="3019673" cy="369332"/>
              </a:xfrm>
              <a:prstGeom prst="rect">
                <a:avLst/>
              </a:prstGeom>
              <a:blipFill>
                <a:blip r:embed="rId12"/>
                <a:stretch>
                  <a:fillRect l="-1818" r="-2020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DD88CF9-41C6-40F0-809C-856AAFDE43B1}"/>
                  </a:ext>
                </a:extLst>
              </p:cNvPr>
              <p:cNvSpPr txBox="1"/>
              <p:nvPr/>
            </p:nvSpPr>
            <p:spPr>
              <a:xfrm>
                <a:off x="2992434" y="2823727"/>
                <a:ext cx="29731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𝐺𝑆𝑇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𝑁𝑂𝑅𝑇𝐻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=1.0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DD88CF9-41C6-40F0-809C-856AAFDE4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34" y="2823727"/>
                <a:ext cx="2973186" cy="369332"/>
              </a:xfrm>
              <a:prstGeom prst="rect">
                <a:avLst/>
              </a:prstGeom>
              <a:blipFill>
                <a:blip r:embed="rId13"/>
                <a:stretch>
                  <a:fillRect l="-1844" r="-163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A96FF60-F6CA-43A8-BAEE-DA0C17708886}"/>
                  </a:ext>
                </a:extLst>
              </p:cNvPr>
              <p:cNvSpPr txBox="1"/>
              <p:nvPr/>
            </p:nvSpPr>
            <p:spPr>
              <a:xfrm>
                <a:off x="2184264" y="3769281"/>
                <a:ext cx="2666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𝑁𝑂𝑅𝑇𝐻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A96FF60-F6CA-43A8-BAEE-DA0C1770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264" y="3769281"/>
                <a:ext cx="2666114" cy="369332"/>
              </a:xfrm>
              <a:prstGeom prst="rect">
                <a:avLst/>
              </a:prstGeom>
              <a:blipFill>
                <a:blip r:embed="rId14"/>
                <a:stretch>
                  <a:fillRect l="-2968" r="-2055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59FB03-00CE-4749-A745-975636BFE678}"/>
                  </a:ext>
                </a:extLst>
              </p:cNvPr>
              <p:cNvSpPr txBox="1"/>
              <p:nvPr/>
            </p:nvSpPr>
            <p:spPr>
              <a:xfrm>
                <a:off x="2184264" y="4227622"/>
                <a:ext cx="4216539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=−500+0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59FB03-00CE-4749-A745-975636BFE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264" y="4227622"/>
                <a:ext cx="4216539" cy="483209"/>
              </a:xfrm>
              <a:prstGeom prst="rect">
                <a:avLst/>
              </a:prstGeom>
              <a:blipFill>
                <a:blip r:embed="rId15"/>
                <a:stretch>
                  <a:fillRect l="-289" r="-1156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312C6C-E6BD-471C-97EE-A13FE2F4D9DA}"/>
                  </a:ext>
                </a:extLst>
              </p:cNvPr>
              <p:cNvSpPr txBox="1"/>
              <p:nvPr/>
            </p:nvSpPr>
            <p:spPr>
              <a:xfrm>
                <a:off x="2044976" y="5061319"/>
                <a:ext cx="2553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difference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=−501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312C6C-E6BD-471C-97EE-A13FE2F4D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976" y="5061319"/>
                <a:ext cx="2553007" cy="369332"/>
              </a:xfrm>
              <a:prstGeom prst="rect">
                <a:avLst/>
              </a:prstGeom>
              <a:blipFill>
                <a:blip r:embed="rId16"/>
                <a:stretch>
                  <a:fillRect l="-2148" r="-2625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E88B70-EFF3-4A41-9A3F-8AF31B9E12A3}"/>
                  </a:ext>
                </a:extLst>
              </p:cNvPr>
              <p:cNvSpPr txBox="1"/>
              <p:nvPr/>
            </p:nvSpPr>
            <p:spPr>
              <a:xfrm>
                <a:off x="6303958" y="4885396"/>
                <a:ext cx="35464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𝐷𝑂𝑇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←4.0+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−501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E88B70-EFF3-4A41-9A3F-8AF31B9E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58" y="4885396"/>
                <a:ext cx="3546484" cy="369332"/>
              </a:xfrm>
              <a:prstGeom prst="rect">
                <a:avLst/>
              </a:prstGeom>
              <a:blipFill>
                <a:blip r:embed="rId17"/>
                <a:stretch>
                  <a:fillRect l="-344" r="-1718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A555DA-BB68-4444-AD99-BEC3701CFDB5}"/>
                  </a:ext>
                </a:extLst>
              </p:cNvPr>
              <p:cNvSpPr txBox="1"/>
              <p:nvPr/>
            </p:nvSpPr>
            <p:spPr>
              <a:xfrm>
                <a:off x="6303958" y="5277504"/>
                <a:ext cx="37292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𝐺𝑆𝑇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←−1.0+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−501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1.0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A555DA-BB68-4444-AD99-BEC3701CF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58" y="5277504"/>
                <a:ext cx="3729226" cy="369332"/>
              </a:xfrm>
              <a:prstGeom prst="rect">
                <a:avLst/>
              </a:prstGeom>
              <a:blipFill>
                <a:blip r:embed="rId18"/>
                <a:stretch>
                  <a:fillRect l="-327" r="-1471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BD858F-A3EC-4EF9-A555-4E8A9823AF0B}"/>
                  </a:ext>
                </a:extLst>
              </p:cNvPr>
              <p:cNvSpPr/>
              <p:nvPr/>
            </p:nvSpPr>
            <p:spPr>
              <a:xfrm>
                <a:off x="8811631" y="2334094"/>
                <a:ext cx="542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BD858F-A3EC-4EF9-A555-4E8A9823A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631" y="2334094"/>
                <a:ext cx="54213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80701C3-B436-4787-8353-C16D20219652}"/>
                  </a:ext>
                </a:extLst>
              </p:cNvPr>
              <p:cNvSpPr/>
              <p:nvPr/>
            </p:nvSpPr>
            <p:spPr>
              <a:xfrm>
                <a:off x="438910" y="2351229"/>
                <a:ext cx="4565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80701C3-B436-4787-8353-C16D20219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0" y="2351229"/>
                <a:ext cx="45653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15FFAD-6FEA-4458-BEDF-FEF886A86A3A}"/>
                  </a:ext>
                </a:extLst>
              </p:cNvPr>
              <p:cNvSpPr txBox="1"/>
              <p:nvPr/>
            </p:nvSpPr>
            <p:spPr>
              <a:xfrm>
                <a:off x="9365105" y="3876279"/>
                <a:ext cx="15271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15FFAD-6FEA-4458-BEDF-FEF886A86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105" y="3876279"/>
                <a:ext cx="1527149" cy="369332"/>
              </a:xfrm>
              <a:prstGeom prst="rect">
                <a:avLst/>
              </a:prstGeom>
              <a:blipFill>
                <a:blip r:embed="rId21"/>
                <a:stretch>
                  <a:fillRect l="-5578" r="-398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48" grpId="0" animBg="1"/>
      <p:bldP spid="149" grpId="0" animBg="1"/>
      <p:bldP spid="152" grpId="0" animBg="1"/>
      <p:bldP spid="15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665" y="5994994"/>
            <a:ext cx="9378666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Approximate Q-Learning demo -- pacman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pic>
        <p:nvPicPr>
          <p:cNvPr id="3" name="Approximate-Qlearning--pacman">
            <a:hlinkClick r:id="" action="ppaction://media"/>
            <a:extLst>
              <a:ext uri="{FF2B5EF4-FFF2-40B4-BE49-F238E27FC236}">
                <a16:creationId xmlns:a16="http://schemas.microsoft.com/office/drawing/2014/main" id="{FAA4AEB5-4176-481C-8646-CFCF82C9D4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9077" y="48842"/>
            <a:ext cx="9513843" cy="59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3478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Next Time: More 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007116" y="1370287"/>
            <a:ext cx="990907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/>
              <a:t>Possible Topics:</a:t>
            </a:r>
          </a:p>
          <a:p>
            <a:pPr lvl="2"/>
            <a:endParaRPr lang="en-US" sz="2800" b="1" dirty="0"/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Credit Assignment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Online Learning vs Offline learning</a:t>
            </a: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SARSA vs Q-Learning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Hybrid Approaches:</a:t>
            </a: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Temporal Difference (TD) Value Learning</a:t>
            </a: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Dyna-Q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Partially Observable Markov Decision Processes (POMDPs)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Deep Q-Learning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0092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59" y="1227220"/>
            <a:ext cx="970623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i="1" dirty="0"/>
              <a:t>Extra slides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45357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678448" y="1390857"/>
                <a:ext cx="4819104" cy="453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States: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Reward Function: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b="1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func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Transition model: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	T(s,a,s’)=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Discount factor: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1" i="1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48" y="1390857"/>
                <a:ext cx="4819104" cy="4534575"/>
              </a:xfrm>
              <a:prstGeom prst="rect">
                <a:avLst/>
              </a:prstGeom>
              <a:blipFill>
                <a:blip r:embed="rId2"/>
                <a:stretch>
                  <a:fillRect l="-2276" b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22" y="1644970"/>
            <a:ext cx="5159025" cy="30792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4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864053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338" y="1731712"/>
            <a:ext cx="4025290" cy="2417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branches of Machine Learning</a:t>
            </a:r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50" y="685800"/>
            <a:ext cx="5453535" cy="522176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DA5148-7470-47EB-834D-1821F8C326CB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2108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253" y="447627"/>
            <a:ext cx="8301325" cy="12759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Reinforcement Learning: the basic 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168946" y="1886058"/>
            <a:ext cx="101768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Select an action.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If action leads to reward, reinforce that action.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If action leads to punishment, avoid that action.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Basically, a computational form of Behaviorism (Pavlov, B. F. Skinner).</a:t>
            </a:r>
          </a:p>
        </p:txBody>
      </p:sp>
    </p:spTree>
    <p:extLst>
      <p:ext uri="{BB962C8B-B14F-4D97-AF65-F5344CB8AC3E}">
        <p14:creationId xmlns:p14="http://schemas.microsoft.com/office/powerpoint/2010/main" val="1648470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276" y="293192"/>
            <a:ext cx="8205072" cy="80365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Learning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554621" y="1568470"/>
            <a:ext cx="76130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Learning is performed </a:t>
            </a:r>
            <a:r>
              <a:rPr lang="en-US" sz="2800" b="1" dirty="0"/>
              <a:t>online, </a:t>
            </a:r>
            <a:r>
              <a:rPr lang="en-US" sz="2800" dirty="0"/>
              <a:t>learn as we interact with the world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contrast with supervised learning, there are no training or test sets. The reward is accumulated over interactions with the environment.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8C51A-7F99-40A4-9832-18837DBFD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850" y="1711092"/>
            <a:ext cx="2847558" cy="2828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A6B1E-C68C-4E4F-B6F5-40A55C6E9054}"/>
              </a:ext>
            </a:extLst>
          </p:cNvPr>
          <p:cNvSpPr txBox="1"/>
          <p:nvPr/>
        </p:nvSpPr>
        <p:spPr>
          <a:xfrm>
            <a:off x="554621" y="4918595"/>
            <a:ext cx="11460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 is not fixed,  more information is acquired as you 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training distribution can be influenced by action decisions.</a:t>
            </a:r>
          </a:p>
        </p:txBody>
      </p:sp>
    </p:spTree>
    <p:extLst>
      <p:ext uri="{BB962C8B-B14F-4D97-AF65-F5344CB8AC3E}">
        <p14:creationId xmlns:p14="http://schemas.microsoft.com/office/powerpoint/2010/main" val="90902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939" y="372979"/>
            <a:ext cx="7386118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Examples of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936776" y="1709890"/>
            <a:ext cx="10535011" cy="443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Fly stunt maneuvers in a helicopter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Defeat the world champion at Backgammon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Manage an investment portfolio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Control a power station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Make a humanoid robot walk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Play Atari games better than humans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2794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939" y="372979"/>
            <a:ext cx="7386118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Examples of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984903" y="1848714"/>
            <a:ext cx="105350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RL Course by David Silver – Lecture1: Introduction to Reinforcement Learning</a:t>
            </a:r>
          </a:p>
          <a:p>
            <a:endParaRPr lang="en-US" sz="3200" dirty="0"/>
          </a:p>
          <a:p>
            <a:r>
              <a:rPr lang="en-US" sz="3200" dirty="0">
                <a:hlinkClick r:id="rId2"/>
              </a:rPr>
              <a:t>https://www.youtube.com/watch?v=2pWv7GOvuf0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12:25 – 22.00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93021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</TotalTime>
  <Words>2754</Words>
  <Application>Microsoft Office PowerPoint</Application>
  <PresentationFormat>Widescreen</PresentationFormat>
  <Paragraphs>404</Paragraphs>
  <Slides>47</Slides>
  <Notes>6</Notes>
  <HiddenSlides>1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Cambria Math</vt:lpstr>
      <vt:lpstr>Century Gothic</vt:lpstr>
      <vt:lpstr>Courier New</vt:lpstr>
      <vt:lpstr>Wingdings</vt:lpstr>
      <vt:lpstr>Wingdings 3</vt:lpstr>
      <vt:lpstr>Slice</vt:lpstr>
      <vt:lpstr>Q-Learning (Yet Again!)</vt:lpstr>
      <vt:lpstr>References</vt:lpstr>
      <vt:lpstr>Q-Learning: Talk outline</vt:lpstr>
      <vt:lpstr>Reinforcement Learning</vt:lpstr>
      <vt:lpstr>branches of Machine Learning</vt:lpstr>
      <vt:lpstr>Reinforcement Learning: the basic idea</vt:lpstr>
      <vt:lpstr>the Learning framework</vt:lpstr>
      <vt:lpstr>Examples of Reinforcement Learning</vt:lpstr>
      <vt:lpstr>Examples of Reinforcement Learning</vt:lpstr>
      <vt:lpstr>Q-Learning</vt:lpstr>
      <vt:lpstr>RL is like A game against Nature</vt:lpstr>
      <vt:lpstr>Quantities to optimize</vt:lpstr>
      <vt:lpstr>The Bellman Equations</vt:lpstr>
      <vt:lpstr>The Bellman Equations</vt:lpstr>
      <vt:lpstr>The optimal Value utility Equation V*</vt:lpstr>
      <vt:lpstr>The optimal Value utility Equation Q*</vt:lpstr>
      <vt:lpstr>Model-Based vs. Model-Free</vt:lpstr>
      <vt:lpstr>Model-Based RL pros and Cons</vt:lpstr>
      <vt:lpstr>Model-Free RL pros and Cons</vt:lpstr>
      <vt:lpstr>Q-Learning</vt:lpstr>
      <vt:lpstr>Q-Learning update rule</vt:lpstr>
      <vt:lpstr>Q-Learning algorithm</vt:lpstr>
      <vt:lpstr>choosing an action: exploration vs exploitation</vt:lpstr>
      <vt:lpstr>exploration strategy: ϵ-greedy</vt:lpstr>
      <vt:lpstr>exploration strategy: Boltzmann</vt:lpstr>
      <vt:lpstr>Q-learning Demos</vt:lpstr>
      <vt:lpstr>Q-Learning Example: gridworld</vt:lpstr>
      <vt:lpstr>Video of Q-Learning demo -- Gridworld</vt:lpstr>
      <vt:lpstr>Q-Learning Example: Crawler Robot</vt:lpstr>
      <vt:lpstr>Video 1 of Q-Learning demo -- Crawler</vt:lpstr>
      <vt:lpstr>Video 2 of Q-Learning demo -- Crawler</vt:lpstr>
      <vt:lpstr>Q-Learning Example: discount effect</vt:lpstr>
      <vt:lpstr>Q-Learning Properties</vt:lpstr>
      <vt:lpstr>Approximate Q-Learning</vt:lpstr>
      <vt:lpstr>Generalizing Across States</vt:lpstr>
      <vt:lpstr>Example: Pacman</vt:lpstr>
      <vt:lpstr>Tiny pacman demo 1</vt:lpstr>
      <vt:lpstr>Tiny pacman demo 2</vt:lpstr>
      <vt:lpstr>Tiny pacman demo 3</vt:lpstr>
      <vt:lpstr>Feature-Based Representations</vt:lpstr>
      <vt:lpstr>Linear Value Functions</vt:lpstr>
      <vt:lpstr>Approximate Q-Learning</vt:lpstr>
      <vt:lpstr>Example: Q-Pacman</vt:lpstr>
      <vt:lpstr>Approximate Q-Learning demo -- pacman</vt:lpstr>
      <vt:lpstr>Next Time: More RL</vt:lpstr>
      <vt:lpstr>Extra slides</vt:lpstr>
      <vt:lpstr>Markov decision processes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Q-Learning and SARSA learning</dc:title>
  <dc:creator>Scott O'Hara</dc:creator>
  <cp:lastModifiedBy>Scott O'Hara</cp:lastModifiedBy>
  <cp:revision>167</cp:revision>
  <dcterms:created xsi:type="dcterms:W3CDTF">2018-11-13T18:22:05Z</dcterms:created>
  <dcterms:modified xsi:type="dcterms:W3CDTF">2020-02-04T03:34:24Z</dcterms:modified>
</cp:coreProperties>
</file>